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DM Sans" pitchFamily="2" charset="77"/>
      <p:regular r:id="rId21"/>
    </p:embeddedFont>
    <p:embeddedFont>
      <p:font typeface="DM Sans Bold" pitchFamily="2" charset="77"/>
      <p:regular r:id="rId22"/>
      <p:bold r:id="rId23"/>
    </p:embeddedFont>
    <p:embeddedFont>
      <p:font typeface="DM Sans Italics" pitchFamily="2" charset="77"/>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26" autoAdjust="0"/>
  </p:normalViewPr>
  <p:slideViewPr>
    <p:cSldViewPr>
      <p:cViewPr varScale="1">
        <p:scale>
          <a:sx n="80" d="100"/>
          <a:sy n="80" d="100"/>
        </p:scale>
        <p:origin x="280"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0" y="7255559"/>
            <a:ext cx="2002741" cy="2002741"/>
          </a:xfrm>
          <a:custGeom>
            <a:avLst/>
            <a:gdLst/>
            <a:ahLst/>
            <a:cxnLst/>
            <a:rect l="l" t="t" r="r" b="b"/>
            <a:pathLst>
              <a:path w="2002741" h="2002741">
                <a:moveTo>
                  <a:pt x="0" y="0"/>
                </a:moveTo>
                <a:lnTo>
                  <a:pt x="2002741" y="0"/>
                </a:lnTo>
                <a:lnTo>
                  <a:pt x="2002741" y="2002741"/>
                </a:lnTo>
                <a:lnTo>
                  <a:pt x="0" y="2002741"/>
                </a:lnTo>
                <a:lnTo>
                  <a:pt x="0" y="0"/>
                </a:lnTo>
                <a:close/>
              </a:path>
            </a:pathLst>
          </a:custGeom>
          <a:blipFill>
            <a:blip r:embed="rId4"/>
            <a:stretch>
              <a:fillRect/>
            </a:stretch>
          </a:blipFill>
        </p:spPr>
      </p:sp>
      <p:sp>
        <p:nvSpPr>
          <p:cNvPr id="7" name="Freeform 7"/>
          <p:cNvSpPr/>
          <p:nvPr/>
        </p:nvSpPr>
        <p:spPr>
          <a:xfrm>
            <a:off x="-804505" y="5143500"/>
            <a:ext cx="2807246" cy="2112059"/>
          </a:xfrm>
          <a:custGeom>
            <a:avLst/>
            <a:gdLst/>
            <a:ahLst/>
            <a:cxnLst/>
            <a:rect l="l" t="t" r="r" b="b"/>
            <a:pathLst>
              <a:path w="2807246" h="2112059">
                <a:moveTo>
                  <a:pt x="0" y="0"/>
                </a:moveTo>
                <a:lnTo>
                  <a:pt x="2807246" y="0"/>
                </a:lnTo>
                <a:lnTo>
                  <a:pt x="2807246" y="2112059"/>
                </a:lnTo>
                <a:lnTo>
                  <a:pt x="0" y="2112059"/>
                </a:lnTo>
                <a:lnTo>
                  <a:pt x="0" y="0"/>
                </a:lnTo>
                <a:close/>
              </a:path>
            </a:pathLst>
          </a:custGeom>
          <a:blipFill>
            <a:blip r:embed="rId5"/>
            <a:stretch>
              <a:fillRect l="-7594" r="-26158"/>
            </a:stretch>
          </a:blipFill>
        </p:spPr>
      </p:sp>
      <p:sp>
        <p:nvSpPr>
          <p:cNvPr id="8" name="TextBox 8"/>
          <p:cNvSpPr txBox="1"/>
          <p:nvPr/>
        </p:nvSpPr>
        <p:spPr>
          <a:xfrm>
            <a:off x="1028700" y="1482712"/>
            <a:ext cx="16075369" cy="4087657"/>
          </a:xfrm>
          <a:prstGeom prst="rect">
            <a:avLst/>
          </a:prstGeom>
        </p:spPr>
        <p:txBody>
          <a:bodyPr lIns="0" tIns="0" rIns="0" bIns="0" rtlCol="0" anchor="t">
            <a:spAutoFit/>
          </a:bodyPr>
          <a:lstStyle/>
          <a:p>
            <a:pPr algn="r">
              <a:lnSpc>
                <a:spcPts val="10500"/>
              </a:lnSpc>
            </a:pPr>
            <a:r>
              <a:rPr lang="en-US" sz="10500" dirty="0">
                <a:solidFill>
                  <a:srgbClr val="FFFFFF"/>
                </a:solidFill>
                <a:latin typeface="DM Sans Bold"/>
              </a:rPr>
              <a:t>Cultivating a supportive and emotionally</a:t>
            </a:r>
          </a:p>
          <a:p>
            <a:pPr algn="r">
              <a:lnSpc>
                <a:spcPts val="10500"/>
              </a:lnSpc>
            </a:pPr>
            <a:r>
              <a:rPr lang="en-US" sz="10500" dirty="0">
                <a:solidFill>
                  <a:srgbClr val="FFFFFF"/>
                </a:solidFill>
                <a:latin typeface="DM Sans Bold"/>
              </a:rPr>
              <a:t>Nurturing home</a:t>
            </a:r>
          </a:p>
        </p:txBody>
      </p:sp>
      <p:sp>
        <p:nvSpPr>
          <p:cNvPr id="9" name="TextBox 9"/>
          <p:cNvSpPr txBox="1"/>
          <p:nvPr/>
        </p:nvSpPr>
        <p:spPr>
          <a:xfrm>
            <a:off x="1233887" y="7430533"/>
            <a:ext cx="15870182" cy="1551946"/>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rPr>
              <a:t>Presenters: </a:t>
            </a:r>
          </a:p>
          <a:p>
            <a:pPr algn="r">
              <a:lnSpc>
                <a:spcPts val="4070"/>
              </a:lnSpc>
            </a:pPr>
            <a:r>
              <a:rPr lang="en-US" sz="3700">
                <a:solidFill>
                  <a:srgbClr val="FFFFFF"/>
                </a:solidFill>
                <a:latin typeface="DM Sans Italics"/>
              </a:rPr>
              <a:t>Laurie Shiell from Centers Against Abuse</a:t>
            </a:r>
          </a:p>
          <a:p>
            <a:pPr algn="r">
              <a:lnSpc>
                <a:spcPts val="4070"/>
              </a:lnSpc>
            </a:pPr>
            <a:r>
              <a:rPr lang="en-US" sz="3700">
                <a:solidFill>
                  <a:srgbClr val="FFFFFF"/>
                </a:solidFill>
                <a:latin typeface="DM Sans Italics"/>
              </a:rPr>
              <a:t>Sherrie Lynn Lilley, LMHC from Pneuma Counseling and Consulting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626065" y="1104900"/>
            <a:ext cx="12444604"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WHAT HAPPENS IN</a:t>
            </a:r>
          </a:p>
          <a:p>
            <a:pPr algn="r">
              <a:lnSpc>
                <a:spcPts val="8250"/>
              </a:lnSpc>
            </a:pPr>
            <a:r>
              <a:rPr lang="en-US" sz="7500">
                <a:solidFill>
                  <a:srgbClr val="FFFFFF"/>
                </a:solidFill>
                <a:latin typeface="DM Sans Bold"/>
              </a:rPr>
              <a:t>families when we do not resolve conflict?</a:t>
            </a:r>
          </a:p>
        </p:txBody>
      </p:sp>
      <p:sp>
        <p:nvSpPr>
          <p:cNvPr id="6" name="TextBox 6"/>
          <p:cNvSpPr txBox="1"/>
          <p:nvPr/>
        </p:nvSpPr>
        <p:spPr>
          <a:xfrm>
            <a:off x="6907004" y="4973424"/>
            <a:ext cx="7375632" cy="1630686"/>
          </a:xfrm>
          <a:prstGeom prst="rect">
            <a:avLst/>
          </a:prstGeom>
        </p:spPr>
        <p:txBody>
          <a:bodyPr lIns="0" tIns="0" rIns="0" bIns="0" rtlCol="0" anchor="t">
            <a:spAutoFit/>
          </a:bodyPr>
          <a:lstStyle/>
          <a:p>
            <a:pPr algn="r">
              <a:lnSpc>
                <a:spcPts val="4290"/>
              </a:lnSpc>
            </a:pPr>
            <a:r>
              <a:rPr lang="en-US" sz="3900">
                <a:solidFill>
                  <a:srgbClr val="FFFFFF"/>
                </a:solidFill>
                <a:latin typeface="DM Sans Italics"/>
              </a:rPr>
              <a:t>The stress produced becomes chronic stress and will eventually become toxic stress.</a:t>
            </a:r>
          </a:p>
        </p:txBody>
      </p:sp>
      <p:sp>
        <p:nvSpPr>
          <p:cNvPr id="7" name="Freeform 7"/>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72929" y="780257"/>
            <a:ext cx="10523891" cy="1015831"/>
          </a:xfrm>
          <a:prstGeom prst="rect">
            <a:avLst/>
          </a:prstGeom>
        </p:spPr>
        <p:txBody>
          <a:bodyPr lIns="0" tIns="0" rIns="0" bIns="0" rtlCol="0" anchor="t">
            <a:spAutoFit/>
          </a:bodyPr>
          <a:lstStyle/>
          <a:p>
            <a:pPr>
              <a:lnSpc>
                <a:spcPts val="7745"/>
              </a:lnSpc>
            </a:pPr>
            <a:r>
              <a:rPr lang="en-US" sz="7041">
                <a:solidFill>
                  <a:srgbClr val="8CA9AD"/>
                </a:solidFill>
                <a:latin typeface="DM Sans Bold"/>
              </a:rPr>
              <a:t>What is Toxic Stress?</a:t>
            </a:r>
          </a:p>
        </p:txBody>
      </p:sp>
      <p:sp>
        <p:nvSpPr>
          <p:cNvPr id="4" name="TextBox 4"/>
          <p:cNvSpPr txBox="1"/>
          <p:nvPr/>
        </p:nvSpPr>
        <p:spPr>
          <a:xfrm>
            <a:off x="3941653" y="3283940"/>
            <a:ext cx="10404695" cy="2930531"/>
          </a:xfrm>
          <a:prstGeom prst="rect">
            <a:avLst/>
          </a:prstGeom>
        </p:spPr>
        <p:txBody>
          <a:bodyPr lIns="0" tIns="0" rIns="0" bIns="0" rtlCol="0" anchor="t">
            <a:spAutoFit/>
          </a:bodyPr>
          <a:lstStyle/>
          <a:p>
            <a:pPr>
              <a:lnSpc>
                <a:spcPts val="3850"/>
              </a:lnSpc>
            </a:pPr>
            <a:r>
              <a:rPr lang="en-US" sz="3500">
                <a:solidFill>
                  <a:srgbClr val="737373"/>
                </a:solidFill>
                <a:latin typeface="DM Sans"/>
              </a:rPr>
              <a:t>Toxic Stress can occur when a family is going through a particularly stressful time or has endured serious adversity. This is a concern as the effects can be long-lasting and can potentially impact a child’s learning, behavior and health long after childhood.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2929" y="247802"/>
            <a:ext cx="15933634" cy="1015831"/>
          </a:xfrm>
          <a:prstGeom prst="rect">
            <a:avLst/>
          </a:prstGeom>
        </p:spPr>
        <p:txBody>
          <a:bodyPr lIns="0" tIns="0" rIns="0" bIns="0" rtlCol="0" anchor="t">
            <a:spAutoFit/>
          </a:bodyPr>
          <a:lstStyle/>
          <a:p>
            <a:pPr>
              <a:lnSpc>
                <a:spcPts val="7745"/>
              </a:lnSpc>
            </a:pPr>
            <a:r>
              <a:rPr lang="en-US" sz="7041">
                <a:solidFill>
                  <a:srgbClr val="8CA9AD"/>
                </a:solidFill>
                <a:latin typeface="DM Sans Bold"/>
              </a:rPr>
              <a:t>Conflict Resolution Strategies</a:t>
            </a:r>
          </a:p>
        </p:txBody>
      </p:sp>
      <p:sp>
        <p:nvSpPr>
          <p:cNvPr id="3" name="TextBox 3"/>
          <p:cNvSpPr txBox="1"/>
          <p:nvPr/>
        </p:nvSpPr>
        <p:spPr>
          <a:xfrm>
            <a:off x="372929" y="1469807"/>
            <a:ext cx="17915071" cy="8679180"/>
          </a:xfrm>
          <a:prstGeom prst="rect">
            <a:avLst/>
          </a:prstGeom>
        </p:spPr>
        <p:txBody>
          <a:bodyPr lIns="0" tIns="0" rIns="0" bIns="0" rtlCol="0" anchor="t">
            <a:spAutoFit/>
          </a:bodyPr>
          <a:lstStyle/>
          <a:p>
            <a:pPr marL="518158" lvl="1" indent="-259079">
              <a:lnSpc>
                <a:spcPts val="2639"/>
              </a:lnSpc>
              <a:buFont typeface="Arial"/>
              <a:buChar char="•"/>
            </a:pPr>
            <a:r>
              <a:rPr lang="en-US" sz="2399" dirty="0">
                <a:solidFill>
                  <a:srgbClr val="000000"/>
                </a:solidFill>
                <a:latin typeface="DM Sans"/>
              </a:rPr>
              <a:t>Acknowledge the conflict. No one enjoys conflict, so it may be tempting to pretend it doesn’t exist or will resolve itself, but stating what the family is disagreeing about will open the pathway to a solution.</a:t>
            </a:r>
          </a:p>
          <a:p>
            <a:pPr>
              <a:lnSpc>
                <a:spcPts val="2639"/>
              </a:lnSpc>
            </a:pPr>
            <a:endParaRPr lang="en-US" sz="2399" dirty="0">
              <a:solidFill>
                <a:srgbClr val="000000"/>
              </a:solidFill>
              <a:latin typeface="DM Sans"/>
            </a:endParaRPr>
          </a:p>
          <a:p>
            <a:pPr marL="518158" lvl="1" indent="-259079">
              <a:lnSpc>
                <a:spcPts val="2639"/>
              </a:lnSpc>
              <a:buFont typeface="Arial"/>
              <a:buChar char="•"/>
            </a:pPr>
            <a:r>
              <a:rPr lang="en-US" sz="2399" dirty="0">
                <a:solidFill>
                  <a:srgbClr val="000000"/>
                </a:solidFill>
                <a:latin typeface="DM Sans"/>
              </a:rPr>
              <a:t>Define the problem. Clarifying the problem is important so that all parties can participate with an understanding of their role in the situation.</a:t>
            </a:r>
          </a:p>
          <a:p>
            <a:pPr>
              <a:lnSpc>
                <a:spcPts val="2639"/>
              </a:lnSpc>
            </a:pPr>
            <a:endParaRPr lang="en-US" sz="2399" dirty="0">
              <a:solidFill>
                <a:srgbClr val="000000"/>
              </a:solidFill>
              <a:latin typeface="DM Sans"/>
            </a:endParaRPr>
          </a:p>
          <a:p>
            <a:pPr marL="518158" lvl="1" indent="-259079">
              <a:lnSpc>
                <a:spcPts val="2639"/>
              </a:lnSpc>
              <a:buFont typeface="Arial"/>
              <a:buChar char="•"/>
            </a:pPr>
            <a:r>
              <a:rPr lang="en-US" sz="2399" dirty="0">
                <a:solidFill>
                  <a:srgbClr val="000000"/>
                </a:solidFill>
                <a:latin typeface="DM Sans"/>
              </a:rPr>
              <a:t>Meet on neutral ground. Moving the discussion out of the spaces where the arguments happen and where the tension lies clears the air and creates a safe place for all to contribute to the dialogue.</a:t>
            </a:r>
          </a:p>
          <a:p>
            <a:pPr>
              <a:lnSpc>
                <a:spcPts val="2639"/>
              </a:lnSpc>
            </a:pPr>
            <a:endParaRPr lang="en-US" sz="2399" dirty="0">
              <a:solidFill>
                <a:srgbClr val="000000"/>
              </a:solidFill>
              <a:latin typeface="DM Sans"/>
            </a:endParaRPr>
          </a:p>
          <a:p>
            <a:pPr marL="518158" lvl="1" indent="-259079">
              <a:lnSpc>
                <a:spcPts val="2639"/>
              </a:lnSpc>
              <a:buFont typeface="Arial"/>
              <a:buChar char="•"/>
            </a:pPr>
            <a:r>
              <a:rPr lang="en-US" sz="2399" dirty="0">
                <a:solidFill>
                  <a:srgbClr val="000000"/>
                </a:solidFill>
                <a:latin typeface="DM Sans"/>
              </a:rPr>
              <a:t>Let everyone have a say. Often, conflict is rooted in misunderstanding. Allowing everyone to speak their truth puts all of the issues on the table so that thoughts and feelings can be acknowledged and the family can share in the process of navigating their way to a solution. Note: it is important to establish the rules of the meeting so that everyone is on the same page and the meeting can go smoothly.</a:t>
            </a:r>
          </a:p>
          <a:p>
            <a:pPr>
              <a:lnSpc>
                <a:spcPts val="2639"/>
              </a:lnSpc>
            </a:pPr>
            <a:endParaRPr lang="en-US" sz="2399" dirty="0">
              <a:solidFill>
                <a:srgbClr val="000000"/>
              </a:solidFill>
              <a:latin typeface="DM Sans"/>
            </a:endParaRPr>
          </a:p>
          <a:p>
            <a:pPr marL="518158" lvl="1" indent="-259079">
              <a:lnSpc>
                <a:spcPts val="2639"/>
              </a:lnSpc>
              <a:buFont typeface="Arial"/>
              <a:buChar char="•"/>
            </a:pPr>
            <a:r>
              <a:rPr lang="en-US" sz="2399" dirty="0">
                <a:solidFill>
                  <a:srgbClr val="000000"/>
                </a:solidFill>
                <a:latin typeface="DM Sans"/>
              </a:rPr>
              <a:t>Embrace the process. Resolving a family conflict takes patience, courage, and flexibility. Family members should be prepared for the discussion to sometimes be very uncomfortable. If children are present, the adults have a responsibility to model emotional intelligence so that the younger ones learn healthy conflict-resolution skills early.</a:t>
            </a:r>
          </a:p>
          <a:p>
            <a:pPr>
              <a:lnSpc>
                <a:spcPts val="2639"/>
              </a:lnSpc>
            </a:pPr>
            <a:endParaRPr lang="en-US" sz="2399" dirty="0">
              <a:solidFill>
                <a:srgbClr val="000000"/>
              </a:solidFill>
              <a:latin typeface="DM Sans"/>
            </a:endParaRPr>
          </a:p>
          <a:p>
            <a:pPr marL="518158" lvl="1" indent="-259079">
              <a:lnSpc>
                <a:spcPts val="2639"/>
              </a:lnSpc>
              <a:buFont typeface="Arial"/>
              <a:buChar char="•"/>
            </a:pPr>
            <a:r>
              <a:rPr lang="en-US" sz="2399" dirty="0">
                <a:solidFill>
                  <a:srgbClr val="000000"/>
                </a:solidFill>
                <a:latin typeface="DM Sans"/>
              </a:rPr>
              <a:t>Agree on a solution. Agreeing on a solution may not mean that everyone is in full agreement. Sometimes, resolving the conflict means compromise and negotiation, but with a solution that honors the position of all family members. Agreeing to a solution may mean accepting that you may still disagree but not allowing this to negatively impact the family relationships.</a:t>
            </a:r>
          </a:p>
          <a:p>
            <a:pPr>
              <a:lnSpc>
                <a:spcPts val="2639"/>
              </a:lnSpc>
            </a:pPr>
            <a:endParaRPr lang="en-US" sz="2399" dirty="0">
              <a:solidFill>
                <a:srgbClr val="000000"/>
              </a:solidFill>
              <a:latin typeface="DM Sans"/>
            </a:endParaRPr>
          </a:p>
          <a:p>
            <a:pPr marL="518158" lvl="1" indent="-259079">
              <a:lnSpc>
                <a:spcPts val="2639"/>
              </a:lnSpc>
              <a:buFont typeface="Arial"/>
              <a:buChar char="•"/>
            </a:pPr>
            <a:r>
              <a:rPr lang="en-US" sz="2399" dirty="0">
                <a:solidFill>
                  <a:srgbClr val="000000"/>
                </a:solidFill>
                <a:latin typeface="DM Sans"/>
              </a:rPr>
              <a:t>Determine each side’s role in the solution. Family conflict should welcome all involved parties to accept their role in the disagreement and also their role in the solution. What action are they responsible for in ensuring that the conflict is not reactivated?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Freeform 2"/>
          <p:cNvSpPr/>
          <p:nvPr/>
        </p:nvSpPr>
        <p:spPr>
          <a:xfrm>
            <a:off x="13156322"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028700"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505858" y="3284852"/>
            <a:ext cx="11276283" cy="4508500"/>
          </a:xfrm>
          <a:prstGeom prst="rect">
            <a:avLst/>
          </a:prstGeom>
        </p:spPr>
        <p:txBody>
          <a:bodyPr lIns="0" tIns="0" rIns="0" bIns="0" rtlCol="0" anchor="t">
            <a:spAutoFit/>
          </a:bodyPr>
          <a:lstStyle/>
          <a:p>
            <a:pPr algn="ctr">
              <a:lnSpc>
                <a:spcPts val="17599"/>
              </a:lnSpc>
            </a:pPr>
            <a:r>
              <a:rPr lang="en-US" sz="15999">
                <a:solidFill>
                  <a:srgbClr val="FFFFFF"/>
                </a:solidFill>
                <a:latin typeface="DM Sans Bold"/>
              </a:rPr>
              <a:t>LET’S PRACTICE!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028700" y="1047750"/>
            <a:ext cx="16230600" cy="8164195"/>
          </a:xfrm>
          <a:prstGeom prst="rect">
            <a:avLst/>
          </a:prstGeom>
        </p:spPr>
        <p:txBody>
          <a:bodyPr lIns="0" tIns="0" rIns="0" bIns="0" rtlCol="0" anchor="t">
            <a:spAutoFit/>
          </a:bodyPr>
          <a:lstStyle/>
          <a:p>
            <a:pPr algn="ctr">
              <a:lnSpc>
                <a:spcPts val="3409"/>
              </a:lnSpc>
            </a:pPr>
            <a:r>
              <a:rPr lang="en-US" sz="3099">
                <a:solidFill>
                  <a:srgbClr val="FFFFFF"/>
                </a:solidFill>
                <a:latin typeface="DM Sans Bold"/>
              </a:rPr>
              <a:t>REMEMBER…</a:t>
            </a:r>
          </a:p>
          <a:p>
            <a:pPr algn="ctr">
              <a:lnSpc>
                <a:spcPts val="3409"/>
              </a:lnSpc>
            </a:pPr>
            <a:r>
              <a:rPr lang="en-US" sz="3099">
                <a:solidFill>
                  <a:srgbClr val="FFFFFF"/>
                </a:solidFill>
                <a:latin typeface="DM Sans Bold"/>
              </a:rPr>
              <a:t>Constant conflict causes an atmosphere of high stress.</a:t>
            </a:r>
          </a:p>
          <a:p>
            <a:pPr algn="ctr">
              <a:lnSpc>
                <a:spcPts val="3409"/>
              </a:lnSpc>
            </a:pPr>
            <a:r>
              <a:rPr lang="en-US" sz="3099">
                <a:solidFill>
                  <a:srgbClr val="FFFFFF"/>
                </a:solidFill>
                <a:latin typeface="DM Sans Bold"/>
              </a:rPr>
              <a:t>Highly stressful environments cause adverse effects for all members of the family</a:t>
            </a:r>
          </a:p>
          <a:p>
            <a:pPr algn="ctr">
              <a:lnSpc>
                <a:spcPts val="3409"/>
              </a:lnSpc>
            </a:pPr>
            <a:r>
              <a:rPr lang="en-US" sz="3099">
                <a:solidFill>
                  <a:srgbClr val="FFFFFF"/>
                </a:solidFill>
                <a:latin typeface="DM Sans Bold"/>
              </a:rPr>
              <a:t>Unresolved conflict perpetuates maladaptive ways of managing stress which all members of the family</a:t>
            </a:r>
          </a:p>
          <a:p>
            <a:pPr algn="ctr">
              <a:lnSpc>
                <a:spcPts val="3409"/>
              </a:lnSpc>
            </a:pPr>
            <a:r>
              <a:rPr lang="en-US" sz="3099">
                <a:solidFill>
                  <a:srgbClr val="FFFFFF"/>
                </a:solidFill>
                <a:latin typeface="DM Sans Bold"/>
              </a:rPr>
              <a:t>live out and even pass on to the next generation.</a:t>
            </a:r>
          </a:p>
          <a:p>
            <a:pPr algn="ctr">
              <a:lnSpc>
                <a:spcPts val="3409"/>
              </a:lnSpc>
            </a:pPr>
            <a:endParaRPr lang="en-US" sz="3099">
              <a:solidFill>
                <a:srgbClr val="FFFFFF"/>
              </a:solidFill>
              <a:latin typeface="DM Sans Bold"/>
            </a:endParaRPr>
          </a:p>
          <a:p>
            <a:pPr algn="ctr">
              <a:lnSpc>
                <a:spcPts val="3409"/>
              </a:lnSpc>
            </a:pPr>
            <a:r>
              <a:rPr lang="en-US" sz="3099">
                <a:solidFill>
                  <a:srgbClr val="FFFFFF"/>
                </a:solidFill>
                <a:latin typeface="DM Sans Bold"/>
              </a:rPr>
              <a:t>Children can be in stressful situations and be protected from the effects of toxic stress. A loving adult</a:t>
            </a:r>
          </a:p>
          <a:p>
            <a:pPr algn="ctr">
              <a:lnSpc>
                <a:spcPts val="3409"/>
              </a:lnSpc>
            </a:pPr>
            <a:r>
              <a:rPr lang="en-US" sz="3099">
                <a:solidFill>
                  <a:srgbClr val="FFFFFF"/>
                </a:solidFill>
                <a:latin typeface="DM Sans Bold"/>
              </a:rPr>
              <a:t>who handles conflict and stress well is better equipped to reduce the impact of toxic stress in children</a:t>
            </a:r>
          </a:p>
          <a:p>
            <a:pPr algn="ctr">
              <a:lnSpc>
                <a:spcPts val="3409"/>
              </a:lnSpc>
            </a:pPr>
            <a:r>
              <a:rPr lang="en-US" sz="3099">
                <a:solidFill>
                  <a:srgbClr val="FFFFFF"/>
                </a:solidFill>
                <a:latin typeface="DM Sans Bold"/>
              </a:rPr>
              <a:t>through physical and emotional comfort.</a:t>
            </a:r>
          </a:p>
          <a:p>
            <a:pPr algn="ctr">
              <a:lnSpc>
                <a:spcPts val="3409"/>
              </a:lnSpc>
            </a:pPr>
            <a:endParaRPr lang="en-US" sz="3099">
              <a:solidFill>
                <a:srgbClr val="FFFFFF"/>
              </a:solidFill>
              <a:latin typeface="DM Sans Bold"/>
            </a:endParaRPr>
          </a:p>
          <a:p>
            <a:pPr algn="ctr">
              <a:lnSpc>
                <a:spcPts val="3409"/>
              </a:lnSpc>
            </a:pPr>
            <a:r>
              <a:rPr lang="en-US" sz="3099">
                <a:solidFill>
                  <a:srgbClr val="FFFFFF"/>
                </a:solidFill>
                <a:latin typeface="DM Sans Bold"/>
              </a:rPr>
              <a:t>The adults in the family must also practice personal wellness and self-care in order to reduce the effects</a:t>
            </a:r>
          </a:p>
          <a:p>
            <a:pPr algn="ctr">
              <a:lnSpc>
                <a:spcPts val="3409"/>
              </a:lnSpc>
            </a:pPr>
            <a:r>
              <a:rPr lang="en-US" sz="3099">
                <a:solidFill>
                  <a:srgbClr val="FFFFFF"/>
                </a:solidFill>
                <a:latin typeface="DM Sans Bold"/>
              </a:rPr>
              <a:t>of stress in their lives. This may mean reaching out for their own support. We can then put the child’s</a:t>
            </a:r>
          </a:p>
          <a:p>
            <a:pPr algn="ctr">
              <a:lnSpc>
                <a:spcPts val="3409"/>
              </a:lnSpc>
            </a:pPr>
            <a:r>
              <a:rPr lang="en-US" sz="3099">
                <a:solidFill>
                  <a:srgbClr val="FFFFFF"/>
                </a:solidFill>
                <a:latin typeface="DM Sans Bold"/>
              </a:rPr>
              <a:t>needs at the center, even while we work to protect ourselves.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8841" y="368456"/>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944523" y="2120992"/>
            <a:ext cx="13419237" cy="4629278"/>
          </a:xfrm>
          <a:prstGeom prst="rect">
            <a:avLst/>
          </a:prstGeom>
        </p:spPr>
        <p:txBody>
          <a:bodyPr lIns="0" tIns="0" rIns="0" bIns="0" rtlCol="0" anchor="t">
            <a:spAutoFit/>
          </a:bodyPr>
          <a:lstStyle/>
          <a:p>
            <a:pPr algn="ctr">
              <a:lnSpc>
                <a:spcPts val="4618"/>
              </a:lnSpc>
            </a:pPr>
            <a:r>
              <a:rPr lang="en-US" sz="3099">
                <a:solidFill>
                  <a:srgbClr val="FFFFFF"/>
                </a:solidFill>
                <a:latin typeface="DM Sans Bold"/>
              </a:rPr>
              <a:t>CULTIVATING SAFE AND POSITIVE MENTAL HEALTH SPACES FOR THE WHOLE FAMILY DEPENDS ON THE WILLINGNESS OF</a:t>
            </a:r>
          </a:p>
          <a:p>
            <a:pPr algn="ctr">
              <a:lnSpc>
                <a:spcPts val="4618"/>
              </a:lnSpc>
            </a:pPr>
            <a:r>
              <a:rPr lang="en-US" sz="3099">
                <a:solidFill>
                  <a:srgbClr val="FFFFFF"/>
                </a:solidFill>
                <a:latin typeface="DM Sans Bold"/>
              </a:rPr>
              <a:t>each member of the household’s commitment to staying present and alert to past and current</a:t>
            </a:r>
          </a:p>
          <a:p>
            <a:pPr algn="ctr">
              <a:lnSpc>
                <a:spcPts val="4618"/>
              </a:lnSpc>
            </a:pPr>
            <a:r>
              <a:rPr lang="en-US" sz="3099">
                <a:solidFill>
                  <a:srgbClr val="FFFFFF"/>
                </a:solidFill>
                <a:latin typeface="DM Sans Bold"/>
              </a:rPr>
              <a:t>problems. It requires each family member to practice self-care and to recognize that they can protect</a:t>
            </a:r>
          </a:p>
          <a:p>
            <a:pPr algn="ctr">
              <a:lnSpc>
                <a:spcPts val="4618"/>
              </a:lnSpc>
            </a:pPr>
            <a:r>
              <a:rPr lang="en-US" sz="3099">
                <a:solidFill>
                  <a:srgbClr val="FFFFFF"/>
                </a:solidFill>
                <a:latin typeface="DM Sans Bold"/>
              </a:rPr>
              <a:t>children from the long-term effects of toxic stress and correct legacies of maladaptive ways of being.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1028700" y="1028700"/>
            <a:ext cx="16230600" cy="8229600"/>
            <a:chOff x="0" y="0"/>
            <a:chExt cx="4274726" cy="2167467"/>
          </a:xfrm>
        </p:grpSpPr>
        <p:sp>
          <p:nvSpPr>
            <p:cNvPr id="4" name="Freeform 4"/>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sp>
        <p:sp>
          <p:nvSpPr>
            <p:cNvPr id="5" name="TextBox 5"/>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475962" y="1115312"/>
            <a:ext cx="15421268" cy="2907035"/>
          </a:xfrm>
          <a:prstGeom prst="rect">
            <a:avLst/>
          </a:prstGeom>
        </p:spPr>
        <p:txBody>
          <a:bodyPr lIns="0" tIns="0" rIns="0" bIns="0" rtlCol="0" anchor="t">
            <a:spAutoFit/>
          </a:bodyPr>
          <a:lstStyle/>
          <a:p>
            <a:pPr algn="ctr">
              <a:lnSpc>
                <a:spcPts val="7590"/>
              </a:lnSpc>
            </a:pPr>
            <a:r>
              <a:rPr lang="en-US" sz="6900">
                <a:solidFill>
                  <a:srgbClr val="FFFFFF"/>
                </a:solidFill>
                <a:latin typeface="DM Sans Bold"/>
              </a:rPr>
              <a:t>CULTIVATING A SUPPORTIVE AND EMOTIONALLY NURTURING HOME REQUIRES:</a:t>
            </a:r>
          </a:p>
        </p:txBody>
      </p:sp>
      <p:grpSp>
        <p:nvGrpSpPr>
          <p:cNvPr id="7" name="Group 7"/>
          <p:cNvGrpSpPr/>
          <p:nvPr/>
        </p:nvGrpSpPr>
        <p:grpSpPr>
          <a:xfrm>
            <a:off x="2196133" y="5143500"/>
            <a:ext cx="4653807" cy="1664463"/>
            <a:chOff x="0" y="0"/>
            <a:chExt cx="1225694" cy="438377"/>
          </a:xfrm>
        </p:grpSpPr>
        <p:sp>
          <p:nvSpPr>
            <p:cNvPr id="8" name="Freeform 8"/>
            <p:cNvSpPr/>
            <p:nvPr/>
          </p:nvSpPr>
          <p:spPr>
            <a:xfrm>
              <a:off x="0" y="0"/>
              <a:ext cx="1225694" cy="438377"/>
            </a:xfrm>
            <a:custGeom>
              <a:avLst/>
              <a:gdLst/>
              <a:ahLst/>
              <a:cxnLst/>
              <a:rect l="l" t="t" r="r" b="b"/>
              <a:pathLst>
                <a:path w="1225694" h="438377">
                  <a:moveTo>
                    <a:pt x="84842" y="0"/>
                  </a:moveTo>
                  <a:lnTo>
                    <a:pt x="1140852" y="0"/>
                  </a:lnTo>
                  <a:cubicBezTo>
                    <a:pt x="1187709" y="0"/>
                    <a:pt x="1225694" y="37985"/>
                    <a:pt x="1225694" y="84842"/>
                  </a:cubicBezTo>
                  <a:lnTo>
                    <a:pt x="1225694" y="353535"/>
                  </a:lnTo>
                  <a:cubicBezTo>
                    <a:pt x="1225694" y="400392"/>
                    <a:pt x="1187709" y="438377"/>
                    <a:pt x="1140852" y="438377"/>
                  </a:cubicBezTo>
                  <a:lnTo>
                    <a:pt x="84842" y="438377"/>
                  </a:lnTo>
                  <a:cubicBezTo>
                    <a:pt x="37985" y="438377"/>
                    <a:pt x="0" y="400392"/>
                    <a:pt x="0" y="353535"/>
                  </a:cubicBezTo>
                  <a:lnTo>
                    <a:pt x="0" y="84842"/>
                  </a:lnTo>
                  <a:cubicBezTo>
                    <a:pt x="0" y="37985"/>
                    <a:pt x="37985" y="0"/>
                    <a:pt x="84842" y="0"/>
                  </a:cubicBezTo>
                  <a:close/>
                </a:path>
              </a:pathLst>
            </a:custGeom>
            <a:solidFill>
              <a:srgbClr val="FFFFFF"/>
            </a:solidFill>
          </p:spPr>
        </p:sp>
        <p:sp>
          <p:nvSpPr>
            <p:cNvPr id="9" name="TextBox 9"/>
            <p:cNvSpPr txBox="1"/>
            <p:nvPr/>
          </p:nvSpPr>
          <p:spPr>
            <a:xfrm>
              <a:off x="0" y="-57150"/>
              <a:ext cx="1225694" cy="495527"/>
            </a:xfrm>
            <a:prstGeom prst="rect">
              <a:avLst/>
            </a:prstGeom>
          </p:spPr>
          <p:txBody>
            <a:bodyPr lIns="50800" tIns="50800" rIns="50800" bIns="50800" rtlCol="0" anchor="ctr"/>
            <a:lstStyle/>
            <a:p>
              <a:pPr algn="ctr">
                <a:lnSpc>
                  <a:spcPts val="2659"/>
                </a:lnSpc>
                <a:spcBef>
                  <a:spcPct val="0"/>
                </a:spcBef>
              </a:pPr>
              <a:endParaRPr/>
            </a:p>
          </p:txBody>
        </p:sp>
      </p:grpSp>
      <p:sp>
        <p:nvSpPr>
          <p:cNvPr id="10" name="TextBox 10"/>
          <p:cNvSpPr txBox="1"/>
          <p:nvPr/>
        </p:nvSpPr>
        <p:spPr>
          <a:xfrm>
            <a:off x="2336402" y="5739191"/>
            <a:ext cx="4373269"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COMMUNICATION</a:t>
            </a:r>
          </a:p>
        </p:txBody>
      </p:sp>
      <p:sp>
        <p:nvSpPr>
          <p:cNvPr id="11" name="TextBox 11"/>
          <p:cNvSpPr txBox="1"/>
          <p:nvPr/>
        </p:nvSpPr>
        <p:spPr>
          <a:xfrm>
            <a:off x="11735985" y="4346197"/>
            <a:ext cx="4373269" cy="501656"/>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PREMIUM</a:t>
            </a:r>
          </a:p>
        </p:txBody>
      </p:sp>
      <p:sp>
        <p:nvSpPr>
          <p:cNvPr id="12" name="Freeform 12"/>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13" name="Group 13"/>
          <p:cNvGrpSpPr/>
          <p:nvPr/>
        </p:nvGrpSpPr>
        <p:grpSpPr>
          <a:xfrm>
            <a:off x="10910410" y="5143500"/>
            <a:ext cx="4653807" cy="1664463"/>
            <a:chOff x="0" y="0"/>
            <a:chExt cx="1225694" cy="438377"/>
          </a:xfrm>
        </p:grpSpPr>
        <p:sp>
          <p:nvSpPr>
            <p:cNvPr id="14" name="Freeform 14"/>
            <p:cNvSpPr/>
            <p:nvPr/>
          </p:nvSpPr>
          <p:spPr>
            <a:xfrm>
              <a:off x="0" y="0"/>
              <a:ext cx="1225694" cy="438377"/>
            </a:xfrm>
            <a:custGeom>
              <a:avLst/>
              <a:gdLst/>
              <a:ahLst/>
              <a:cxnLst/>
              <a:rect l="l" t="t" r="r" b="b"/>
              <a:pathLst>
                <a:path w="1225694" h="438377">
                  <a:moveTo>
                    <a:pt x="84842" y="0"/>
                  </a:moveTo>
                  <a:lnTo>
                    <a:pt x="1140852" y="0"/>
                  </a:lnTo>
                  <a:cubicBezTo>
                    <a:pt x="1187709" y="0"/>
                    <a:pt x="1225694" y="37985"/>
                    <a:pt x="1225694" y="84842"/>
                  </a:cubicBezTo>
                  <a:lnTo>
                    <a:pt x="1225694" y="353535"/>
                  </a:lnTo>
                  <a:cubicBezTo>
                    <a:pt x="1225694" y="400392"/>
                    <a:pt x="1187709" y="438377"/>
                    <a:pt x="1140852" y="438377"/>
                  </a:cubicBezTo>
                  <a:lnTo>
                    <a:pt x="84842" y="438377"/>
                  </a:lnTo>
                  <a:cubicBezTo>
                    <a:pt x="37985" y="438377"/>
                    <a:pt x="0" y="400392"/>
                    <a:pt x="0" y="353535"/>
                  </a:cubicBezTo>
                  <a:lnTo>
                    <a:pt x="0" y="84842"/>
                  </a:lnTo>
                  <a:cubicBezTo>
                    <a:pt x="0" y="37985"/>
                    <a:pt x="37985" y="0"/>
                    <a:pt x="84842" y="0"/>
                  </a:cubicBezTo>
                  <a:close/>
                </a:path>
              </a:pathLst>
            </a:custGeom>
            <a:solidFill>
              <a:srgbClr val="FFFFFF"/>
            </a:solidFill>
          </p:spPr>
        </p:sp>
        <p:sp>
          <p:nvSpPr>
            <p:cNvPr id="15" name="TextBox 15"/>
            <p:cNvSpPr txBox="1"/>
            <p:nvPr/>
          </p:nvSpPr>
          <p:spPr>
            <a:xfrm>
              <a:off x="0" y="-57150"/>
              <a:ext cx="1225694" cy="495527"/>
            </a:xfrm>
            <a:prstGeom prst="rect">
              <a:avLst/>
            </a:prstGeom>
          </p:spPr>
          <p:txBody>
            <a:bodyPr lIns="50800" tIns="50800" rIns="50800" bIns="50800" rtlCol="0" anchor="ctr"/>
            <a:lstStyle/>
            <a:p>
              <a:pPr algn="ctr">
                <a:lnSpc>
                  <a:spcPts val="2659"/>
                </a:lnSpc>
                <a:spcBef>
                  <a:spcPct val="0"/>
                </a:spcBef>
              </a:pPr>
              <a:endParaRPr/>
            </a:p>
          </p:txBody>
        </p:sp>
      </p:grpSp>
      <p:sp>
        <p:nvSpPr>
          <p:cNvPr id="16" name="TextBox 16"/>
          <p:cNvSpPr txBox="1"/>
          <p:nvPr/>
        </p:nvSpPr>
        <p:spPr>
          <a:xfrm>
            <a:off x="11050679" y="5496304"/>
            <a:ext cx="4373269" cy="987431"/>
          </a:xfrm>
          <a:prstGeom prst="rect">
            <a:avLst/>
          </a:prstGeom>
        </p:spPr>
        <p:txBody>
          <a:bodyPr lIns="0" tIns="0" rIns="0" bIns="0" rtlCol="0" anchor="t">
            <a:spAutoFit/>
          </a:bodyPr>
          <a:lstStyle/>
          <a:p>
            <a:pPr algn="ctr">
              <a:lnSpc>
                <a:spcPts val="3850"/>
              </a:lnSpc>
            </a:pPr>
            <a:r>
              <a:rPr lang="en-US" sz="3500">
                <a:solidFill>
                  <a:srgbClr val="8CA9AD"/>
                </a:solidFill>
                <a:latin typeface="DM Sans Bold"/>
              </a:rPr>
              <a:t>CONFLICT RESOLUTION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2054445" y="1532857"/>
            <a:ext cx="14179111" cy="3774880"/>
          </a:xfrm>
          <a:prstGeom prst="rect">
            <a:avLst/>
          </a:prstGeom>
        </p:spPr>
        <p:txBody>
          <a:bodyPr lIns="0" tIns="0" rIns="0" bIns="0" rtlCol="0" anchor="t">
            <a:spAutoFit/>
          </a:bodyPr>
          <a:lstStyle/>
          <a:p>
            <a:pPr algn="ctr">
              <a:lnSpc>
                <a:spcPts val="4181"/>
              </a:lnSpc>
            </a:pPr>
            <a:r>
              <a:rPr lang="en-US" sz="3801" dirty="0">
                <a:solidFill>
                  <a:srgbClr val="FFFFFF"/>
                </a:solidFill>
                <a:latin typeface="DM Sans Bold"/>
              </a:rPr>
              <a:t>“The most important ingredient we put into any</a:t>
            </a:r>
          </a:p>
          <a:p>
            <a:pPr algn="ctr">
              <a:lnSpc>
                <a:spcPts val="4181"/>
              </a:lnSpc>
            </a:pPr>
            <a:r>
              <a:rPr lang="en-US" sz="3801" dirty="0">
                <a:solidFill>
                  <a:srgbClr val="FFFFFF"/>
                </a:solidFill>
                <a:latin typeface="DM Sans Bold"/>
              </a:rPr>
              <a:t>relationship is not what we say or what we do, but what</a:t>
            </a:r>
          </a:p>
          <a:p>
            <a:pPr algn="ctr">
              <a:lnSpc>
                <a:spcPts val="4181"/>
              </a:lnSpc>
            </a:pPr>
            <a:r>
              <a:rPr lang="en-US" sz="3801" dirty="0">
                <a:solidFill>
                  <a:srgbClr val="FFFFFF"/>
                </a:solidFill>
                <a:latin typeface="DM Sans Bold"/>
              </a:rPr>
              <a:t>we are. And if our words and our actions come from</a:t>
            </a:r>
          </a:p>
          <a:p>
            <a:pPr algn="ctr">
              <a:lnSpc>
                <a:spcPts val="4181"/>
              </a:lnSpc>
            </a:pPr>
            <a:r>
              <a:rPr lang="en-US" sz="3801" dirty="0">
                <a:solidFill>
                  <a:srgbClr val="FFFFFF"/>
                </a:solidFill>
                <a:latin typeface="DM Sans Bold"/>
              </a:rPr>
              <a:t>superficial human relations techniques rather than</a:t>
            </a:r>
          </a:p>
          <a:p>
            <a:pPr algn="ctr">
              <a:lnSpc>
                <a:spcPts val="4181"/>
              </a:lnSpc>
            </a:pPr>
            <a:r>
              <a:rPr lang="en-US" sz="3801" dirty="0">
                <a:solidFill>
                  <a:srgbClr val="FFFFFF"/>
                </a:solidFill>
                <a:latin typeface="DM Sans Bold"/>
              </a:rPr>
              <a:t>from our own inner core, others will sense that</a:t>
            </a:r>
          </a:p>
          <a:p>
            <a:pPr algn="ctr">
              <a:lnSpc>
                <a:spcPts val="4181"/>
              </a:lnSpc>
            </a:pPr>
            <a:r>
              <a:rPr lang="en-US" sz="3801" dirty="0">
                <a:solidFill>
                  <a:srgbClr val="FFFFFF"/>
                </a:solidFill>
                <a:latin typeface="DM Sans Bold"/>
              </a:rPr>
              <a:t>duplicity. We simply won’t be able to create and sustain</a:t>
            </a:r>
          </a:p>
          <a:p>
            <a:pPr algn="ctr">
              <a:lnSpc>
                <a:spcPts val="4181"/>
              </a:lnSpc>
            </a:pPr>
            <a:r>
              <a:rPr lang="en-US" sz="3801" dirty="0">
                <a:solidFill>
                  <a:srgbClr val="FFFFFF"/>
                </a:solidFill>
                <a:latin typeface="DM Sans Bold"/>
              </a:rPr>
              <a:t>the foundation necessary for effective interdependence.”</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8724094" y="7447544"/>
            <a:ext cx="6341373" cy="377208"/>
          </a:xfrm>
          <a:prstGeom prst="rect">
            <a:avLst/>
          </a:prstGeom>
        </p:spPr>
        <p:txBody>
          <a:bodyPr lIns="0" tIns="0" rIns="0" bIns="0" rtlCol="0" anchor="t">
            <a:spAutoFit/>
          </a:bodyPr>
          <a:lstStyle/>
          <a:p>
            <a:pPr algn="ctr">
              <a:lnSpc>
                <a:spcPts val="2971"/>
              </a:lnSpc>
            </a:pPr>
            <a:r>
              <a:rPr lang="en-US" sz="2701">
                <a:solidFill>
                  <a:srgbClr val="FFFFFF"/>
                </a:solidFill>
                <a:latin typeface="DM Sans Bold"/>
              </a:rPr>
              <a:t>STEPHEN R. COVEY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Freeform 2"/>
          <p:cNvSpPr/>
          <p:nvPr/>
        </p:nvSpPr>
        <p:spPr>
          <a:xfrm>
            <a:off x="13156322"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60349" y="-537892"/>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3878439" y="114300"/>
            <a:ext cx="14579946" cy="1795529"/>
          </a:xfrm>
          <a:prstGeom prst="rect">
            <a:avLst/>
          </a:prstGeom>
        </p:spPr>
        <p:txBody>
          <a:bodyPr lIns="0" tIns="0" rIns="0" bIns="0" rtlCol="0" anchor="t">
            <a:spAutoFit/>
          </a:bodyPr>
          <a:lstStyle/>
          <a:p>
            <a:pPr algn="ctr">
              <a:lnSpc>
                <a:spcPts val="13820"/>
              </a:lnSpc>
            </a:pPr>
            <a:r>
              <a:rPr lang="en-US" sz="12564">
                <a:solidFill>
                  <a:srgbClr val="FFFFFF"/>
                </a:solidFill>
                <a:latin typeface="DM Sans Bold"/>
              </a:rPr>
              <a:t>COMMUNICATION</a:t>
            </a:r>
          </a:p>
        </p:txBody>
      </p:sp>
      <p:sp>
        <p:nvSpPr>
          <p:cNvPr id="5" name="TextBox 5"/>
          <p:cNvSpPr txBox="1"/>
          <p:nvPr/>
        </p:nvSpPr>
        <p:spPr>
          <a:xfrm>
            <a:off x="153421" y="2934088"/>
            <a:ext cx="17879001" cy="6987105"/>
          </a:xfrm>
          <a:prstGeom prst="rect">
            <a:avLst/>
          </a:prstGeom>
        </p:spPr>
        <p:txBody>
          <a:bodyPr lIns="0" tIns="0" rIns="0" bIns="0" rtlCol="0" anchor="t">
            <a:spAutoFit/>
          </a:bodyPr>
          <a:lstStyle/>
          <a:p>
            <a:pPr marL="899377" lvl="1" indent="-449688">
              <a:lnSpc>
                <a:spcPts val="4582"/>
              </a:lnSpc>
              <a:buFont typeface="Arial"/>
              <a:buChar char="•"/>
            </a:pPr>
            <a:r>
              <a:rPr lang="en-US" sz="4165">
                <a:solidFill>
                  <a:srgbClr val="FFFFFF"/>
                </a:solidFill>
                <a:latin typeface="DM Sans Bold"/>
              </a:rPr>
              <a:t>COMMUNICATION IS HOW WE LEARN ABOUT OTHERS AND TEACH OTHERS ABOUT OURSELVES. IT IS HOW WE INTERACT WITH THOSE AROUND US.</a:t>
            </a:r>
          </a:p>
          <a:p>
            <a:pPr>
              <a:lnSpc>
                <a:spcPts val="4582"/>
              </a:lnSpc>
            </a:pPr>
            <a:endParaRPr lang="en-US" sz="4165">
              <a:solidFill>
                <a:srgbClr val="FFFFFF"/>
              </a:solidFill>
              <a:latin typeface="DM Sans Bold"/>
            </a:endParaRPr>
          </a:p>
          <a:p>
            <a:pPr marL="899377" lvl="1" indent="-449688">
              <a:lnSpc>
                <a:spcPts val="4582"/>
              </a:lnSpc>
              <a:buFont typeface="Arial"/>
              <a:buChar char="•"/>
            </a:pPr>
            <a:r>
              <a:rPr lang="en-US" sz="4165">
                <a:solidFill>
                  <a:srgbClr val="FFFFFF"/>
                </a:solidFill>
                <a:latin typeface="DM Sans Bold"/>
              </a:rPr>
              <a:t>ONE OF THE MOST IMPORTANT ASPECTS OF COMMUNICATION IS BEING ABLE TO PRESENT EFFECTIVELY HOW WE FEEL, AS THIS HELPS OTHERS TO UNDERSTAND US BETTER AND VICE VERSA.</a:t>
            </a:r>
          </a:p>
          <a:p>
            <a:pPr>
              <a:lnSpc>
                <a:spcPts val="4582"/>
              </a:lnSpc>
            </a:pPr>
            <a:endParaRPr lang="en-US" sz="4165">
              <a:solidFill>
                <a:srgbClr val="FFFFFF"/>
              </a:solidFill>
              <a:latin typeface="DM Sans Bold"/>
            </a:endParaRPr>
          </a:p>
          <a:p>
            <a:pPr marL="899377" lvl="1" indent="-449688">
              <a:lnSpc>
                <a:spcPts val="4582"/>
              </a:lnSpc>
              <a:buFont typeface="Arial"/>
              <a:buChar char="•"/>
            </a:pPr>
            <a:r>
              <a:rPr lang="en-US" sz="4165">
                <a:solidFill>
                  <a:srgbClr val="FFFFFF"/>
                </a:solidFill>
                <a:latin typeface="DM Sans Bold"/>
              </a:rPr>
              <a:t>SPEAKING TRUTHFULLY FOR THE BETTERMENT OF THE RELATIONSHIP</a:t>
            </a:r>
          </a:p>
          <a:p>
            <a:pPr>
              <a:lnSpc>
                <a:spcPts val="4582"/>
              </a:lnSpc>
            </a:pPr>
            <a:endParaRPr lang="en-US" sz="4165">
              <a:solidFill>
                <a:srgbClr val="FFFFFF"/>
              </a:solidFill>
              <a:latin typeface="DM Sans Bold"/>
            </a:endParaRPr>
          </a:p>
          <a:p>
            <a:pPr marL="899377" lvl="1" indent="-449688">
              <a:lnSpc>
                <a:spcPts val="4582"/>
              </a:lnSpc>
              <a:buFont typeface="Arial"/>
              <a:buChar char="•"/>
            </a:pPr>
            <a:r>
              <a:rPr lang="en-US" sz="4165">
                <a:solidFill>
                  <a:srgbClr val="FFFFFF"/>
                </a:solidFill>
                <a:latin typeface="DM Sans Bold"/>
              </a:rPr>
              <a:t>EVERYONE WANTS TO BE UNDERSTOOD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10785879" y="66675"/>
            <a:ext cx="7502121" cy="1825625"/>
          </a:xfrm>
          <a:prstGeom prst="rect">
            <a:avLst/>
          </a:prstGeom>
        </p:spPr>
        <p:txBody>
          <a:bodyPr lIns="0" tIns="0" rIns="0" bIns="0" rtlCol="0" anchor="t">
            <a:spAutoFit/>
          </a:bodyPr>
          <a:lstStyle/>
          <a:p>
            <a:pPr algn="r">
              <a:lnSpc>
                <a:spcPts val="7150"/>
              </a:lnSpc>
            </a:pPr>
            <a:r>
              <a:rPr lang="en-US" sz="6500" u="sng">
                <a:solidFill>
                  <a:srgbClr val="8CA9AD"/>
                </a:solidFill>
                <a:latin typeface="DM Sans Bold"/>
              </a:rPr>
              <a:t>COMMUNICATION TIPS</a:t>
            </a:r>
          </a:p>
        </p:txBody>
      </p:sp>
      <p:sp>
        <p:nvSpPr>
          <p:cNvPr id="4" name="Freeform 4"/>
          <p:cNvSpPr/>
          <p:nvPr/>
        </p:nvSpPr>
        <p:spPr>
          <a:xfrm>
            <a:off x="-716215" y="9973608"/>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713700" y="246720"/>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a:t>
            </a:r>
          </a:p>
        </p:txBody>
      </p:sp>
      <p:sp>
        <p:nvSpPr>
          <p:cNvPr id="6" name="TextBox 6"/>
          <p:cNvSpPr txBox="1"/>
          <p:nvPr/>
        </p:nvSpPr>
        <p:spPr>
          <a:xfrm>
            <a:off x="713700" y="1307178"/>
            <a:ext cx="830906"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a:t>
            </a:r>
          </a:p>
        </p:txBody>
      </p:sp>
      <p:sp>
        <p:nvSpPr>
          <p:cNvPr id="7" name="TextBox 7"/>
          <p:cNvSpPr txBox="1"/>
          <p:nvPr/>
        </p:nvSpPr>
        <p:spPr>
          <a:xfrm>
            <a:off x="1544606" y="811872"/>
            <a:ext cx="7833950" cy="438156"/>
          </a:xfrm>
          <a:prstGeom prst="rect">
            <a:avLst/>
          </a:prstGeom>
        </p:spPr>
        <p:txBody>
          <a:bodyPr lIns="0" tIns="0" rIns="0" bIns="0" rtlCol="0" anchor="t">
            <a:spAutoFit/>
          </a:bodyPr>
          <a:lstStyle/>
          <a:p>
            <a:pPr>
              <a:lnSpc>
                <a:spcPts val="3300"/>
              </a:lnSpc>
            </a:pPr>
            <a:r>
              <a:rPr lang="en-US" sz="3000">
                <a:solidFill>
                  <a:srgbClr val="737373"/>
                </a:solidFill>
                <a:latin typeface="DM Sans Bold"/>
              </a:rPr>
              <a:t>THINK ABOUT WHAT YOU WANT TO SAY.</a:t>
            </a:r>
          </a:p>
        </p:txBody>
      </p:sp>
      <p:sp>
        <p:nvSpPr>
          <p:cNvPr id="8" name="TextBox 8"/>
          <p:cNvSpPr txBox="1"/>
          <p:nvPr/>
        </p:nvSpPr>
        <p:spPr>
          <a:xfrm>
            <a:off x="1544606" y="1799307"/>
            <a:ext cx="10869082" cy="438156"/>
          </a:xfrm>
          <a:prstGeom prst="rect">
            <a:avLst/>
          </a:prstGeom>
        </p:spPr>
        <p:txBody>
          <a:bodyPr lIns="0" tIns="0" rIns="0" bIns="0" rtlCol="0" anchor="t">
            <a:spAutoFit/>
          </a:bodyPr>
          <a:lstStyle/>
          <a:p>
            <a:pPr>
              <a:lnSpc>
                <a:spcPts val="3300"/>
              </a:lnSpc>
            </a:pPr>
            <a:r>
              <a:rPr lang="en-US" sz="3000">
                <a:solidFill>
                  <a:srgbClr val="737373"/>
                </a:solidFill>
                <a:latin typeface="DM Sans Bold"/>
              </a:rPr>
              <a:t>BE CLEAR ABOUT WHAT YOU WANT TO COMMUNICATE.</a:t>
            </a:r>
          </a:p>
        </p:txBody>
      </p:sp>
      <p:sp>
        <p:nvSpPr>
          <p:cNvPr id="9" name="TextBox 9"/>
          <p:cNvSpPr txBox="1"/>
          <p:nvPr/>
        </p:nvSpPr>
        <p:spPr>
          <a:xfrm>
            <a:off x="713700" y="2551060"/>
            <a:ext cx="596626"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a:t>
            </a:r>
          </a:p>
        </p:txBody>
      </p:sp>
      <p:sp>
        <p:nvSpPr>
          <p:cNvPr id="10" name="TextBox 10"/>
          <p:cNvSpPr txBox="1"/>
          <p:nvPr/>
        </p:nvSpPr>
        <p:spPr>
          <a:xfrm>
            <a:off x="1544606" y="2862936"/>
            <a:ext cx="8302510" cy="857256"/>
          </a:xfrm>
          <a:prstGeom prst="rect">
            <a:avLst/>
          </a:prstGeom>
        </p:spPr>
        <p:txBody>
          <a:bodyPr lIns="0" tIns="0" rIns="0" bIns="0" rtlCol="0" anchor="t">
            <a:spAutoFit/>
          </a:bodyPr>
          <a:lstStyle/>
          <a:p>
            <a:pPr>
              <a:lnSpc>
                <a:spcPts val="3300"/>
              </a:lnSpc>
            </a:pPr>
            <a:r>
              <a:rPr lang="en-US" sz="3000">
                <a:solidFill>
                  <a:srgbClr val="737373"/>
                </a:solidFill>
                <a:latin typeface="DM Sans Bold"/>
              </a:rPr>
              <a:t>TALK ABOUT WHAT IS HAPPENING AND HOW IT AFFECTS YOU.</a:t>
            </a:r>
          </a:p>
        </p:txBody>
      </p:sp>
      <p:sp>
        <p:nvSpPr>
          <p:cNvPr id="11" name="TextBox 11"/>
          <p:cNvSpPr txBox="1"/>
          <p:nvPr/>
        </p:nvSpPr>
        <p:spPr>
          <a:xfrm>
            <a:off x="713700" y="3792493"/>
            <a:ext cx="415453"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a:t>
            </a:r>
          </a:p>
        </p:txBody>
      </p:sp>
      <p:sp>
        <p:nvSpPr>
          <p:cNvPr id="12" name="TextBox 12"/>
          <p:cNvSpPr txBox="1"/>
          <p:nvPr/>
        </p:nvSpPr>
        <p:spPr>
          <a:xfrm>
            <a:off x="1544606" y="4272642"/>
            <a:ext cx="10070261" cy="857256"/>
          </a:xfrm>
          <a:prstGeom prst="rect">
            <a:avLst/>
          </a:prstGeom>
        </p:spPr>
        <p:txBody>
          <a:bodyPr lIns="0" tIns="0" rIns="0" bIns="0" rtlCol="0" anchor="t">
            <a:spAutoFit/>
          </a:bodyPr>
          <a:lstStyle/>
          <a:p>
            <a:pPr>
              <a:lnSpc>
                <a:spcPts val="3300"/>
              </a:lnSpc>
            </a:pPr>
            <a:r>
              <a:rPr lang="en-US" sz="3000">
                <a:solidFill>
                  <a:srgbClr val="737373"/>
                </a:solidFill>
                <a:latin typeface="DM Sans Bold"/>
              </a:rPr>
              <a:t>USE ‘I’ STATEMENTS SUCH AS ‘I NEED’, ‘I WANT’ AND ‘I FEEL’.</a:t>
            </a:r>
          </a:p>
        </p:txBody>
      </p:sp>
      <p:sp>
        <p:nvSpPr>
          <p:cNvPr id="13" name="TextBox 13"/>
          <p:cNvSpPr txBox="1"/>
          <p:nvPr/>
        </p:nvSpPr>
        <p:spPr>
          <a:xfrm>
            <a:off x="713700" y="5033926"/>
            <a:ext cx="484603"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a:t>
            </a:r>
          </a:p>
        </p:txBody>
      </p:sp>
      <p:sp>
        <p:nvSpPr>
          <p:cNvPr id="14" name="TextBox 14"/>
          <p:cNvSpPr txBox="1"/>
          <p:nvPr/>
        </p:nvSpPr>
        <p:spPr>
          <a:xfrm>
            <a:off x="1544606" y="5526055"/>
            <a:ext cx="10070261" cy="438156"/>
          </a:xfrm>
          <a:prstGeom prst="rect">
            <a:avLst/>
          </a:prstGeom>
        </p:spPr>
        <p:txBody>
          <a:bodyPr lIns="0" tIns="0" rIns="0" bIns="0" rtlCol="0" anchor="t">
            <a:spAutoFit/>
          </a:bodyPr>
          <a:lstStyle/>
          <a:p>
            <a:pPr>
              <a:lnSpc>
                <a:spcPts val="3300"/>
              </a:lnSpc>
            </a:pPr>
            <a:r>
              <a:rPr lang="en-US" sz="3000">
                <a:solidFill>
                  <a:srgbClr val="737373"/>
                </a:solidFill>
                <a:latin typeface="DM Sans Bold"/>
              </a:rPr>
              <a:t>ACCEPT RESPONSIBILITY FOR YOUR OWN FEELINGS.</a:t>
            </a:r>
          </a:p>
        </p:txBody>
      </p:sp>
      <p:sp>
        <p:nvSpPr>
          <p:cNvPr id="15" name="TextBox 15"/>
          <p:cNvSpPr txBox="1"/>
          <p:nvPr/>
        </p:nvSpPr>
        <p:spPr>
          <a:xfrm>
            <a:off x="713700" y="6275359"/>
            <a:ext cx="24230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a:t>
            </a:r>
          </a:p>
        </p:txBody>
      </p:sp>
      <p:sp>
        <p:nvSpPr>
          <p:cNvPr id="16" name="TextBox 16"/>
          <p:cNvSpPr txBox="1"/>
          <p:nvPr/>
        </p:nvSpPr>
        <p:spPr>
          <a:xfrm>
            <a:off x="1544606" y="6592861"/>
            <a:ext cx="11759614" cy="857256"/>
          </a:xfrm>
          <a:prstGeom prst="rect">
            <a:avLst/>
          </a:prstGeom>
        </p:spPr>
        <p:txBody>
          <a:bodyPr lIns="0" tIns="0" rIns="0" bIns="0" rtlCol="0" anchor="t">
            <a:spAutoFit/>
          </a:bodyPr>
          <a:lstStyle/>
          <a:p>
            <a:pPr>
              <a:lnSpc>
                <a:spcPts val="3300"/>
              </a:lnSpc>
            </a:pPr>
            <a:r>
              <a:rPr lang="en-US" sz="3000">
                <a:solidFill>
                  <a:srgbClr val="737373"/>
                </a:solidFill>
                <a:latin typeface="DM Sans Bold"/>
              </a:rPr>
              <a:t>LISTEN TO YOUR PARTNER AND OR CHILD. TRY TO UNDERSTAND THEIR INTENTIONS, feelings, needs and wants</a:t>
            </a:r>
          </a:p>
        </p:txBody>
      </p:sp>
      <p:sp>
        <p:nvSpPr>
          <p:cNvPr id="17" name="TextBox 17"/>
          <p:cNvSpPr txBox="1"/>
          <p:nvPr/>
        </p:nvSpPr>
        <p:spPr>
          <a:xfrm>
            <a:off x="713700" y="7342165"/>
            <a:ext cx="24230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a:t>
            </a:r>
          </a:p>
        </p:txBody>
      </p:sp>
      <p:sp>
        <p:nvSpPr>
          <p:cNvPr id="18" name="TextBox 18"/>
          <p:cNvSpPr txBox="1"/>
          <p:nvPr/>
        </p:nvSpPr>
        <p:spPr>
          <a:xfrm>
            <a:off x="1544606" y="7834294"/>
            <a:ext cx="11759614" cy="438156"/>
          </a:xfrm>
          <a:prstGeom prst="rect">
            <a:avLst/>
          </a:prstGeom>
        </p:spPr>
        <p:txBody>
          <a:bodyPr lIns="0" tIns="0" rIns="0" bIns="0" rtlCol="0" anchor="t">
            <a:spAutoFit/>
          </a:bodyPr>
          <a:lstStyle/>
          <a:p>
            <a:pPr>
              <a:lnSpc>
                <a:spcPts val="3300"/>
              </a:lnSpc>
            </a:pPr>
            <a:r>
              <a:rPr lang="en-US" sz="3000">
                <a:solidFill>
                  <a:srgbClr val="737373"/>
                </a:solidFill>
                <a:latin typeface="DM Sans Bold"/>
              </a:rPr>
              <a:t>BE AWARE OF YOUR TONE OF VOICE.</a:t>
            </a:r>
          </a:p>
        </p:txBody>
      </p:sp>
      <p:sp>
        <p:nvSpPr>
          <p:cNvPr id="19" name="TextBox 19"/>
          <p:cNvSpPr txBox="1"/>
          <p:nvPr/>
        </p:nvSpPr>
        <p:spPr>
          <a:xfrm>
            <a:off x="713700" y="8583598"/>
            <a:ext cx="24230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a:t>
            </a:r>
          </a:p>
        </p:txBody>
      </p:sp>
      <p:sp>
        <p:nvSpPr>
          <p:cNvPr id="20" name="TextBox 20"/>
          <p:cNvSpPr txBox="1"/>
          <p:nvPr/>
        </p:nvSpPr>
        <p:spPr>
          <a:xfrm>
            <a:off x="1544606" y="8824900"/>
            <a:ext cx="12640415" cy="857256"/>
          </a:xfrm>
          <a:prstGeom prst="rect">
            <a:avLst/>
          </a:prstGeom>
        </p:spPr>
        <p:txBody>
          <a:bodyPr lIns="0" tIns="0" rIns="0" bIns="0" rtlCol="0" anchor="t">
            <a:spAutoFit/>
          </a:bodyPr>
          <a:lstStyle/>
          <a:p>
            <a:pPr>
              <a:lnSpc>
                <a:spcPts val="3300"/>
              </a:lnSpc>
            </a:pPr>
            <a:r>
              <a:rPr lang="en-US" sz="3000">
                <a:solidFill>
                  <a:srgbClr val="737373"/>
                </a:solidFill>
                <a:latin typeface="DM Sans Bold"/>
              </a:rPr>
              <a:t>NEGOTIATE AND REMEMBER THAT BEING HEARD AND UNDERSTOOD IS BETTER THAN being right all the time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266672" y="6125117"/>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800000">
            <a:off x="14122777" y="-2975159"/>
            <a:ext cx="4165223" cy="5950318"/>
          </a:xfrm>
          <a:custGeom>
            <a:avLst/>
            <a:gdLst/>
            <a:ahLst/>
            <a:cxnLst/>
            <a:rect l="l" t="t" r="r" b="b"/>
            <a:pathLst>
              <a:path w="4165223" h="5950318">
                <a:moveTo>
                  <a:pt x="0" y="0"/>
                </a:moveTo>
                <a:lnTo>
                  <a:pt x="4165223" y="0"/>
                </a:lnTo>
                <a:lnTo>
                  <a:pt x="4165223"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820191" y="612120"/>
            <a:ext cx="6726444" cy="2533656"/>
          </a:xfrm>
          <a:prstGeom prst="rect">
            <a:avLst/>
          </a:prstGeom>
        </p:spPr>
        <p:txBody>
          <a:bodyPr lIns="0" tIns="0" rIns="0" bIns="0" rtlCol="0" anchor="t">
            <a:spAutoFit/>
          </a:bodyPr>
          <a:lstStyle/>
          <a:p>
            <a:pPr>
              <a:lnSpc>
                <a:spcPts val="4950"/>
              </a:lnSpc>
            </a:pPr>
            <a:r>
              <a:rPr lang="en-US" sz="4500">
                <a:solidFill>
                  <a:srgbClr val="8CA9AD"/>
                </a:solidFill>
                <a:latin typeface="DM Sans Bold"/>
              </a:rPr>
              <a:t>WHAT CAUSES BREAKDOWNS OF COMMUNICATION IN FAMILIES?</a:t>
            </a:r>
          </a:p>
        </p:txBody>
      </p:sp>
      <p:sp>
        <p:nvSpPr>
          <p:cNvPr id="5" name="TextBox 5"/>
          <p:cNvSpPr txBox="1"/>
          <p:nvPr/>
        </p:nvSpPr>
        <p:spPr>
          <a:xfrm>
            <a:off x="5710871" y="3134805"/>
            <a:ext cx="10494517" cy="5818698"/>
          </a:xfrm>
          <a:prstGeom prst="rect">
            <a:avLst/>
          </a:prstGeom>
        </p:spPr>
        <p:txBody>
          <a:bodyPr lIns="0" tIns="0" rIns="0" bIns="0" rtlCol="0" anchor="t">
            <a:spAutoFit/>
          </a:bodyPr>
          <a:lstStyle/>
          <a:p>
            <a:pPr marL="895164" lvl="1" indent="-447582">
              <a:lnSpc>
                <a:spcPts val="6633"/>
              </a:lnSpc>
              <a:buFont typeface="Arial"/>
              <a:buChar char="•"/>
            </a:pPr>
            <a:r>
              <a:rPr lang="en-US" sz="4146">
                <a:solidFill>
                  <a:srgbClr val="737373"/>
                </a:solidFill>
                <a:latin typeface="DM Sans"/>
              </a:rPr>
              <a:t>Stress</a:t>
            </a:r>
          </a:p>
          <a:p>
            <a:pPr marL="895164" lvl="1" indent="-447582">
              <a:lnSpc>
                <a:spcPts val="6633"/>
              </a:lnSpc>
              <a:buFont typeface="Arial"/>
              <a:buChar char="•"/>
            </a:pPr>
            <a:r>
              <a:rPr lang="en-US" sz="4146">
                <a:solidFill>
                  <a:srgbClr val="737373"/>
                </a:solidFill>
                <a:latin typeface="DM Sans"/>
              </a:rPr>
              <a:t>Misunderstandings</a:t>
            </a:r>
          </a:p>
          <a:p>
            <a:pPr marL="895164" lvl="1" indent="-447582">
              <a:lnSpc>
                <a:spcPts val="6633"/>
              </a:lnSpc>
              <a:buFont typeface="Arial"/>
              <a:buChar char="•"/>
            </a:pPr>
            <a:r>
              <a:rPr lang="en-US" sz="4146">
                <a:solidFill>
                  <a:srgbClr val="737373"/>
                </a:solidFill>
                <a:latin typeface="DM Sans"/>
              </a:rPr>
              <a:t>Unresolved personal or family issues</a:t>
            </a:r>
          </a:p>
          <a:p>
            <a:pPr marL="895164" lvl="1" indent="-447582">
              <a:lnSpc>
                <a:spcPts val="6633"/>
              </a:lnSpc>
              <a:buFont typeface="Arial"/>
              <a:buChar char="•"/>
            </a:pPr>
            <a:r>
              <a:rPr lang="en-US" sz="4146">
                <a:solidFill>
                  <a:srgbClr val="737373"/>
                </a:solidFill>
                <a:latin typeface="DM Sans"/>
              </a:rPr>
              <a:t>Lack of self-awareness</a:t>
            </a:r>
          </a:p>
          <a:p>
            <a:pPr marL="895164" lvl="1" indent="-447582">
              <a:lnSpc>
                <a:spcPts val="6633"/>
              </a:lnSpc>
              <a:buFont typeface="Arial"/>
              <a:buChar char="•"/>
            </a:pPr>
            <a:r>
              <a:rPr lang="en-US" sz="4146">
                <a:solidFill>
                  <a:srgbClr val="737373"/>
                </a:solidFill>
                <a:latin typeface="DM Sans"/>
              </a:rPr>
              <a:t>Blended family dynamics</a:t>
            </a:r>
          </a:p>
          <a:p>
            <a:pPr marL="895164" lvl="1" indent="-447582">
              <a:lnSpc>
                <a:spcPts val="6633"/>
              </a:lnSpc>
              <a:buFont typeface="Arial"/>
              <a:buChar char="•"/>
            </a:pPr>
            <a:r>
              <a:rPr lang="en-US" sz="4146">
                <a:solidFill>
                  <a:srgbClr val="737373"/>
                </a:solidFill>
                <a:latin typeface="DM Sans"/>
              </a:rPr>
              <a:t>Incompatible beliefs</a:t>
            </a:r>
          </a:p>
          <a:p>
            <a:pPr marL="895164" lvl="1" indent="-447582">
              <a:lnSpc>
                <a:spcPts val="6633"/>
              </a:lnSpc>
              <a:buFont typeface="Arial"/>
              <a:buChar char="•"/>
            </a:pPr>
            <a:r>
              <a:rPr lang="en-US" sz="4146">
                <a:solidFill>
                  <a:srgbClr val="737373"/>
                </a:solidFill>
                <a:latin typeface="DM Sans"/>
              </a:rPr>
              <a:t>Low emotional intelligence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37316" y="2295333"/>
            <a:ext cx="17199663" cy="8113311"/>
          </a:xfrm>
          <a:prstGeom prst="rect">
            <a:avLst/>
          </a:prstGeom>
        </p:spPr>
        <p:txBody>
          <a:bodyPr wrap="square" lIns="0" tIns="0" rIns="0" bIns="0" rtlCol="0" anchor="t">
            <a:spAutoFit/>
          </a:bodyPr>
          <a:lstStyle/>
          <a:p>
            <a:pPr marL="749590" lvl="1" indent="-374795">
              <a:lnSpc>
                <a:spcPts val="5277"/>
              </a:lnSpc>
              <a:buFont typeface="Arial"/>
              <a:buChar char="•"/>
            </a:pPr>
            <a:r>
              <a:rPr lang="en-US" sz="3471" dirty="0">
                <a:solidFill>
                  <a:srgbClr val="737373"/>
                </a:solidFill>
                <a:latin typeface="DM Sans"/>
              </a:rPr>
              <a:t>Yelling</a:t>
            </a:r>
          </a:p>
          <a:p>
            <a:pPr marL="749590" lvl="1" indent="-374795">
              <a:lnSpc>
                <a:spcPts val="5277"/>
              </a:lnSpc>
              <a:buFont typeface="Arial"/>
              <a:buChar char="•"/>
            </a:pPr>
            <a:r>
              <a:rPr lang="en-US" sz="3471" dirty="0">
                <a:solidFill>
                  <a:srgbClr val="737373"/>
                </a:solidFill>
                <a:latin typeface="DM Sans"/>
              </a:rPr>
              <a:t>Holding Grudges</a:t>
            </a:r>
          </a:p>
          <a:p>
            <a:pPr marL="749590" lvl="1" indent="-374795">
              <a:lnSpc>
                <a:spcPts val="5277"/>
              </a:lnSpc>
              <a:buFont typeface="Arial"/>
              <a:buChar char="•"/>
            </a:pPr>
            <a:r>
              <a:rPr lang="en-US" sz="3471" dirty="0">
                <a:solidFill>
                  <a:srgbClr val="737373"/>
                </a:solidFill>
                <a:latin typeface="DM Sans"/>
              </a:rPr>
              <a:t>Keeping Secrets</a:t>
            </a:r>
          </a:p>
          <a:p>
            <a:pPr marL="749590" lvl="1" indent="-374795">
              <a:lnSpc>
                <a:spcPts val="5277"/>
              </a:lnSpc>
              <a:buFont typeface="Arial"/>
              <a:buChar char="•"/>
            </a:pPr>
            <a:r>
              <a:rPr lang="en-US" sz="3471" dirty="0">
                <a:solidFill>
                  <a:srgbClr val="737373"/>
                </a:solidFill>
                <a:latin typeface="DM Sans"/>
              </a:rPr>
              <a:t>Blaming</a:t>
            </a:r>
          </a:p>
          <a:p>
            <a:pPr marL="749590" lvl="1" indent="-374795">
              <a:lnSpc>
                <a:spcPts val="5277"/>
              </a:lnSpc>
              <a:buFont typeface="Arial"/>
              <a:buChar char="•"/>
            </a:pPr>
            <a:r>
              <a:rPr lang="en-US" sz="3471" dirty="0">
                <a:solidFill>
                  <a:srgbClr val="737373"/>
                </a:solidFill>
                <a:latin typeface="DM Sans"/>
              </a:rPr>
              <a:t>Giving The Silent Treatment</a:t>
            </a:r>
          </a:p>
          <a:p>
            <a:pPr marL="749590" lvl="1" indent="-374795">
              <a:lnSpc>
                <a:spcPts val="5277"/>
              </a:lnSpc>
              <a:buFont typeface="Arial"/>
              <a:buChar char="•"/>
            </a:pPr>
            <a:r>
              <a:rPr lang="en-US" sz="3471" dirty="0">
                <a:solidFill>
                  <a:srgbClr val="737373"/>
                </a:solidFill>
                <a:latin typeface="DM Sans"/>
              </a:rPr>
              <a:t>Using Ultimatums Or Threats</a:t>
            </a:r>
          </a:p>
          <a:p>
            <a:pPr marL="749590" lvl="1" indent="-374795">
              <a:lnSpc>
                <a:spcPts val="5277"/>
              </a:lnSpc>
              <a:buFont typeface="Arial"/>
              <a:buChar char="•"/>
            </a:pPr>
            <a:r>
              <a:rPr lang="en-US" sz="3471" dirty="0">
                <a:solidFill>
                  <a:srgbClr val="737373"/>
                </a:solidFill>
                <a:latin typeface="DM Sans"/>
              </a:rPr>
              <a:t>Labeling Someone Bad Instead Of The Behavior</a:t>
            </a:r>
          </a:p>
          <a:p>
            <a:pPr marL="749590" lvl="1" indent="-374795">
              <a:lnSpc>
                <a:spcPts val="5277"/>
              </a:lnSpc>
              <a:buFont typeface="Arial"/>
              <a:buChar char="•"/>
            </a:pPr>
            <a:r>
              <a:rPr lang="en-US" sz="3471" dirty="0">
                <a:solidFill>
                  <a:srgbClr val="737373"/>
                </a:solidFill>
                <a:latin typeface="DM Sans"/>
              </a:rPr>
              <a:t>Poor Listening</a:t>
            </a:r>
          </a:p>
          <a:p>
            <a:pPr marL="749590" lvl="1" indent="-374795">
              <a:lnSpc>
                <a:spcPts val="5277"/>
              </a:lnSpc>
              <a:buFont typeface="Arial"/>
              <a:buChar char="•"/>
            </a:pPr>
            <a:r>
              <a:rPr lang="en-US" sz="3471" dirty="0">
                <a:solidFill>
                  <a:srgbClr val="737373"/>
                </a:solidFill>
                <a:latin typeface="DM Sans"/>
              </a:rPr>
              <a:t>Verbal Abuse</a:t>
            </a:r>
          </a:p>
          <a:p>
            <a:pPr marL="749590" lvl="1" indent="-374795">
              <a:lnSpc>
                <a:spcPts val="5277"/>
              </a:lnSpc>
              <a:buFont typeface="Arial"/>
              <a:buChar char="•"/>
            </a:pPr>
            <a:r>
              <a:rPr lang="en-US" sz="3471" dirty="0">
                <a:solidFill>
                  <a:srgbClr val="737373"/>
                </a:solidFill>
                <a:latin typeface="DM Sans"/>
              </a:rPr>
              <a:t>Blaming</a:t>
            </a:r>
          </a:p>
          <a:p>
            <a:pPr marL="749590" lvl="1" indent="-374795">
              <a:lnSpc>
                <a:spcPts val="5277"/>
              </a:lnSpc>
              <a:buFont typeface="Arial"/>
              <a:buChar char="•"/>
            </a:pPr>
            <a:r>
              <a:rPr lang="en-US" sz="3471" dirty="0">
                <a:solidFill>
                  <a:srgbClr val="737373"/>
                </a:solidFill>
                <a:latin typeface="DM Sans"/>
              </a:rPr>
              <a:t>Shaming</a:t>
            </a:r>
          </a:p>
          <a:p>
            <a:pPr marL="749590" lvl="1" indent="-374795">
              <a:lnSpc>
                <a:spcPts val="5277"/>
              </a:lnSpc>
              <a:buFont typeface="Arial"/>
              <a:buChar char="•"/>
            </a:pPr>
            <a:r>
              <a:rPr lang="en-US" sz="3471" dirty="0">
                <a:solidFill>
                  <a:srgbClr val="737373"/>
                </a:solidFill>
                <a:latin typeface="DM Sans"/>
              </a:rPr>
              <a:t>Discouraging Self-Expression</a:t>
            </a:r>
          </a:p>
        </p:txBody>
      </p:sp>
      <p:sp>
        <p:nvSpPr>
          <p:cNvPr id="3" name="Freeform 3"/>
          <p:cNvSpPr/>
          <p:nvPr/>
        </p:nvSpPr>
        <p:spPr>
          <a:xfrm rot="-10800000">
            <a:off x="14122777" y="6125117"/>
            <a:ext cx="5450085" cy="4161883"/>
          </a:xfrm>
          <a:custGeom>
            <a:avLst/>
            <a:gdLst/>
            <a:ahLst/>
            <a:cxnLst/>
            <a:rect l="l" t="t" r="r" b="b"/>
            <a:pathLst>
              <a:path w="5450085" h="4161883">
                <a:moveTo>
                  <a:pt x="0" y="0"/>
                </a:moveTo>
                <a:lnTo>
                  <a:pt x="5450086" y="0"/>
                </a:lnTo>
                <a:lnTo>
                  <a:pt x="5450086"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10800000">
            <a:off x="0" y="-3550210"/>
            <a:ext cx="4165223" cy="5950318"/>
          </a:xfrm>
          <a:custGeom>
            <a:avLst/>
            <a:gdLst/>
            <a:ahLst/>
            <a:cxnLst/>
            <a:rect l="l" t="t" r="r" b="b"/>
            <a:pathLst>
              <a:path w="4165223" h="5950318">
                <a:moveTo>
                  <a:pt x="0" y="0"/>
                </a:moveTo>
                <a:lnTo>
                  <a:pt x="4165223" y="0"/>
                </a:lnTo>
                <a:lnTo>
                  <a:pt x="4165223"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1110535" y="612120"/>
            <a:ext cx="6726444" cy="2533656"/>
          </a:xfrm>
          <a:prstGeom prst="rect">
            <a:avLst/>
          </a:prstGeom>
        </p:spPr>
        <p:txBody>
          <a:bodyPr lIns="0" tIns="0" rIns="0" bIns="0" rtlCol="0" anchor="t">
            <a:spAutoFit/>
          </a:bodyPr>
          <a:lstStyle/>
          <a:p>
            <a:pPr>
              <a:lnSpc>
                <a:spcPts val="4950"/>
              </a:lnSpc>
            </a:pPr>
            <a:r>
              <a:rPr lang="en-US" sz="4500">
                <a:solidFill>
                  <a:srgbClr val="8CA9AD"/>
                </a:solidFill>
                <a:latin typeface="DM Sans Bold"/>
              </a:rPr>
              <a:t>WHAT are some ways communication breakdowns show up in the family?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9032" y="1594770"/>
            <a:ext cx="17490774" cy="2114550"/>
          </a:xfrm>
          <a:prstGeom prst="rect">
            <a:avLst/>
          </a:prstGeom>
        </p:spPr>
        <p:txBody>
          <a:bodyPr lIns="0" tIns="0" rIns="0" bIns="0" rtlCol="0" anchor="t">
            <a:spAutoFit/>
          </a:bodyPr>
          <a:lstStyle/>
          <a:p>
            <a:pPr algn="ctr">
              <a:lnSpc>
                <a:spcPts val="8250"/>
              </a:lnSpc>
            </a:pPr>
            <a:r>
              <a:rPr lang="en-US" sz="7500">
                <a:solidFill>
                  <a:srgbClr val="8CA9AD"/>
                </a:solidFill>
                <a:latin typeface="DM Sans Bold"/>
              </a:rPr>
              <a:t>WHAT ARE THE EFFECTS OF THESE BEHAVIORS ON THE FAMILY?</a:t>
            </a:r>
          </a:p>
        </p:txBody>
      </p:sp>
      <p:sp>
        <p:nvSpPr>
          <p:cNvPr id="3" name="Freeform 3"/>
          <p:cNvSpPr/>
          <p:nvPr/>
        </p:nvSpPr>
        <p:spPr>
          <a:xfrm>
            <a:off x="-4744879" y="9258300"/>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378119" y="4219349"/>
            <a:ext cx="5986734" cy="3947244"/>
          </a:xfrm>
          <a:prstGeom prst="rect">
            <a:avLst/>
          </a:prstGeom>
        </p:spPr>
        <p:txBody>
          <a:bodyPr lIns="0" tIns="0" rIns="0" bIns="0" rtlCol="0" anchor="t">
            <a:spAutoFit/>
          </a:bodyPr>
          <a:lstStyle/>
          <a:p>
            <a:pPr>
              <a:lnSpc>
                <a:spcPts val="4462"/>
              </a:lnSpc>
            </a:pPr>
            <a:r>
              <a:rPr lang="en-US" sz="4056">
                <a:solidFill>
                  <a:srgbClr val="8CA9AD"/>
                </a:solidFill>
                <a:latin typeface="DM Sans Bold"/>
              </a:rPr>
              <a:t>Children learn to suppress their thoughts and feelings out of fear of being ignored, dismissed, or accused of being bad, dumb, lazy, selfish, or weak.</a:t>
            </a:r>
          </a:p>
        </p:txBody>
      </p:sp>
      <p:sp>
        <p:nvSpPr>
          <p:cNvPr id="5" name="TextBox 5"/>
          <p:cNvSpPr txBox="1"/>
          <p:nvPr/>
        </p:nvSpPr>
        <p:spPr>
          <a:xfrm>
            <a:off x="11334133" y="4200299"/>
            <a:ext cx="6726444" cy="4509262"/>
          </a:xfrm>
          <a:prstGeom prst="rect">
            <a:avLst/>
          </a:prstGeom>
        </p:spPr>
        <p:txBody>
          <a:bodyPr lIns="0" tIns="0" rIns="0" bIns="0" rtlCol="0" anchor="t">
            <a:spAutoFit/>
          </a:bodyPr>
          <a:lstStyle/>
          <a:p>
            <a:pPr algn="r">
              <a:lnSpc>
                <a:spcPts val="4465"/>
              </a:lnSpc>
            </a:pPr>
            <a:r>
              <a:rPr lang="en-US" sz="4059">
                <a:solidFill>
                  <a:srgbClr val="8CA9AD"/>
                </a:solidFill>
                <a:latin typeface="DM Sans Bold"/>
              </a:rPr>
              <a:t>Adults live with chronic stress that fosters tension in their relationships</a:t>
            </a:r>
          </a:p>
          <a:p>
            <a:pPr algn="r">
              <a:lnSpc>
                <a:spcPts val="4465"/>
              </a:lnSpc>
            </a:pPr>
            <a:r>
              <a:rPr lang="en-US" sz="4059">
                <a:solidFill>
                  <a:srgbClr val="8CA9AD"/>
                </a:solidFill>
                <a:latin typeface="DM Sans Bold"/>
              </a:rPr>
              <a:t>and causes feelings of resentment, and disconnection from one</a:t>
            </a:r>
          </a:p>
          <a:p>
            <a:pPr algn="r">
              <a:lnSpc>
                <a:spcPts val="4465"/>
              </a:lnSpc>
            </a:pPr>
            <a:r>
              <a:rPr lang="en-US" sz="4059">
                <a:solidFill>
                  <a:srgbClr val="8CA9AD"/>
                </a:solidFill>
                <a:latin typeface="DM Sans Bold"/>
              </a:rPr>
              <a:t>another. This in turn, leads to conflict.</a:t>
            </a:r>
          </a:p>
        </p:txBody>
      </p:sp>
      <p:sp>
        <p:nvSpPr>
          <p:cNvPr id="6" name="AutoShape 6"/>
          <p:cNvSpPr/>
          <p:nvPr/>
        </p:nvSpPr>
        <p:spPr>
          <a:xfrm>
            <a:off x="2033739" y="3747420"/>
            <a:ext cx="14178280" cy="0"/>
          </a:xfrm>
          <a:prstGeom prst="line">
            <a:avLst/>
          </a:prstGeom>
          <a:ln w="38100" cap="flat">
            <a:solidFill>
              <a:srgbClr val="737373"/>
            </a:solidFill>
            <a:prstDash val="solid"/>
            <a:headEnd type="none" w="sm" len="sm"/>
            <a:tailEnd type="none" w="sm" len="sm"/>
          </a:ln>
        </p:spPr>
      </p:sp>
      <p:sp>
        <p:nvSpPr>
          <p:cNvPr id="7" name="AutoShape 7"/>
          <p:cNvSpPr/>
          <p:nvPr/>
        </p:nvSpPr>
        <p:spPr>
          <a:xfrm flipV="1">
            <a:off x="2052789" y="3747420"/>
            <a:ext cx="0" cy="433829"/>
          </a:xfrm>
          <a:prstGeom prst="line">
            <a:avLst/>
          </a:prstGeom>
          <a:ln w="38100" cap="flat">
            <a:solidFill>
              <a:srgbClr val="737373"/>
            </a:solidFill>
            <a:prstDash val="solid"/>
            <a:headEnd type="none" w="sm" len="sm"/>
            <a:tailEnd type="none" w="sm" len="sm"/>
          </a:ln>
        </p:spPr>
      </p:sp>
      <p:sp>
        <p:nvSpPr>
          <p:cNvPr id="8" name="AutoShape 8"/>
          <p:cNvSpPr/>
          <p:nvPr/>
        </p:nvSpPr>
        <p:spPr>
          <a:xfrm flipV="1">
            <a:off x="16192969" y="3728370"/>
            <a:ext cx="0" cy="433829"/>
          </a:xfrm>
          <a:prstGeom prst="line">
            <a:avLst/>
          </a:prstGeom>
          <a:ln w="38100" cap="flat">
            <a:solidFill>
              <a:srgbClr val="737373"/>
            </a:solidFill>
            <a:prstDash val="solid"/>
            <a:headEnd type="none" w="sm" len="sm"/>
            <a:tailEnd type="none" w="sm" len="sm"/>
          </a:ln>
        </p:spPr>
      </p:sp>
      <p:sp>
        <p:nvSpPr>
          <p:cNvPr id="9" name="Freeform 9"/>
          <p:cNvSpPr/>
          <p:nvPr/>
        </p:nvSpPr>
        <p:spPr>
          <a:xfrm flipV="1">
            <a:off x="13124014" y="9258300"/>
            <a:ext cx="9489757" cy="10287000"/>
          </a:xfrm>
          <a:custGeom>
            <a:avLst/>
            <a:gdLst/>
            <a:ahLst/>
            <a:cxnLst/>
            <a:rect l="l" t="t" r="r" b="b"/>
            <a:pathLst>
              <a:path w="9489757" h="10287000">
                <a:moveTo>
                  <a:pt x="0" y="10287000"/>
                </a:moveTo>
                <a:lnTo>
                  <a:pt x="9489758" y="10287000"/>
                </a:lnTo>
                <a:lnTo>
                  <a:pt x="9489758" y="0"/>
                </a:lnTo>
                <a:lnTo>
                  <a:pt x="0" y="0"/>
                </a:lnTo>
                <a:lnTo>
                  <a:pt x="0" y="1028700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259972" y="5976020"/>
            <a:ext cx="4149555" cy="1117600"/>
          </a:xfrm>
          <a:prstGeom prst="rect">
            <a:avLst/>
          </a:prstGeom>
        </p:spPr>
        <p:txBody>
          <a:bodyPr lIns="0" tIns="0" rIns="0" bIns="0" rtlCol="0" anchor="t">
            <a:spAutoFit/>
          </a:bodyPr>
          <a:lstStyle/>
          <a:p>
            <a:pPr>
              <a:lnSpc>
                <a:spcPts val="4399"/>
              </a:lnSpc>
            </a:pPr>
            <a:r>
              <a:rPr lang="en-US" sz="3999">
                <a:solidFill>
                  <a:srgbClr val="8CA9AD"/>
                </a:solidFill>
                <a:latin typeface="DM Sans Bold"/>
              </a:rPr>
              <a:t>WHAT IS CONFLICT?</a:t>
            </a:r>
          </a:p>
        </p:txBody>
      </p:sp>
      <p:sp>
        <p:nvSpPr>
          <p:cNvPr id="4" name="TextBox 4"/>
          <p:cNvSpPr txBox="1"/>
          <p:nvPr/>
        </p:nvSpPr>
        <p:spPr>
          <a:xfrm>
            <a:off x="9636471" y="3844863"/>
            <a:ext cx="8480718" cy="1701501"/>
          </a:xfrm>
          <a:prstGeom prst="rect">
            <a:avLst/>
          </a:prstGeom>
        </p:spPr>
        <p:txBody>
          <a:bodyPr lIns="0" tIns="0" rIns="0" bIns="0" rtlCol="0" anchor="t">
            <a:spAutoFit/>
          </a:bodyPr>
          <a:lstStyle/>
          <a:p>
            <a:pPr>
              <a:lnSpc>
                <a:spcPts val="4435"/>
              </a:lnSpc>
            </a:pPr>
            <a:r>
              <a:rPr lang="en-US" sz="4032">
                <a:solidFill>
                  <a:srgbClr val="8CA9AD"/>
                </a:solidFill>
                <a:latin typeface="DM Sans Bold"/>
              </a:rPr>
              <a:t>CAN THESE COMMUNICATION TIPS WORK INTERGENERATIONALLY?</a:t>
            </a:r>
          </a:p>
        </p:txBody>
      </p:sp>
      <p:sp>
        <p:nvSpPr>
          <p:cNvPr id="5" name="TextBox 5"/>
          <p:cNvSpPr txBox="1"/>
          <p:nvPr/>
        </p:nvSpPr>
        <p:spPr>
          <a:xfrm>
            <a:off x="132182" y="7505563"/>
            <a:ext cx="9683101" cy="2444750"/>
          </a:xfrm>
          <a:prstGeom prst="rect">
            <a:avLst/>
          </a:prstGeom>
        </p:spPr>
        <p:txBody>
          <a:bodyPr lIns="0" tIns="0" rIns="0" bIns="0" rtlCol="0" anchor="t">
            <a:spAutoFit/>
          </a:bodyPr>
          <a:lstStyle/>
          <a:p>
            <a:pPr>
              <a:lnSpc>
                <a:spcPts val="3849"/>
              </a:lnSpc>
            </a:pPr>
            <a:r>
              <a:rPr lang="en-US" sz="3499">
                <a:solidFill>
                  <a:srgbClr val="8CA9AD"/>
                </a:solidFill>
                <a:latin typeface="DM Sans Bold"/>
              </a:rPr>
              <a:t>CONFLICT IS A SERIOUS DISAGREEMENT OR ARGUMENT.</a:t>
            </a:r>
          </a:p>
          <a:p>
            <a:pPr>
              <a:lnSpc>
                <a:spcPts val="3849"/>
              </a:lnSpc>
            </a:pPr>
            <a:r>
              <a:rPr lang="en-US" sz="3499">
                <a:solidFill>
                  <a:srgbClr val="8CA9AD"/>
                </a:solidFill>
                <a:latin typeface="DM Sans Bold"/>
              </a:rPr>
              <a:t>Or</a:t>
            </a:r>
          </a:p>
          <a:p>
            <a:pPr>
              <a:lnSpc>
                <a:spcPts val="3849"/>
              </a:lnSpc>
            </a:pPr>
            <a:r>
              <a:rPr lang="en-US" sz="3499">
                <a:solidFill>
                  <a:srgbClr val="8CA9AD"/>
                </a:solidFill>
                <a:latin typeface="DM Sans Bold"/>
              </a:rPr>
              <a:t>Conflict is a silent, internal process in which an individual is contemplating</a:t>
            </a:r>
          </a:p>
        </p:txBody>
      </p:sp>
      <p:sp>
        <p:nvSpPr>
          <p:cNvPr id="6" name="TextBox 6"/>
          <p:cNvSpPr txBox="1"/>
          <p:nvPr/>
        </p:nvSpPr>
        <p:spPr>
          <a:xfrm>
            <a:off x="1028700" y="1104900"/>
            <a:ext cx="9166757" cy="2114550"/>
          </a:xfrm>
          <a:prstGeom prst="rect">
            <a:avLst/>
          </a:prstGeom>
        </p:spPr>
        <p:txBody>
          <a:bodyPr lIns="0" tIns="0" rIns="0" bIns="0" rtlCol="0" anchor="t">
            <a:spAutoFit/>
          </a:bodyPr>
          <a:lstStyle/>
          <a:p>
            <a:pPr>
              <a:lnSpc>
                <a:spcPts val="8250"/>
              </a:lnSpc>
            </a:pPr>
            <a:r>
              <a:rPr lang="en-US" sz="7500">
                <a:solidFill>
                  <a:srgbClr val="8CA9AD"/>
                </a:solidFill>
                <a:latin typeface="DM Sans Bold"/>
              </a:rPr>
              <a:t>DISCUSSION 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1096</Words>
  <Application>Microsoft Macintosh PowerPoint</Application>
  <PresentationFormat>Custom</PresentationFormat>
  <Paragraphs>111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DM Sans Italics</vt:lpstr>
      <vt:lpstr>Calibri</vt:lpstr>
      <vt:lpstr>DM Sans Bold</vt:lpstr>
      <vt:lpstr>DM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pres.</dc:title>
  <cp:lastModifiedBy>Micaela Lilley</cp:lastModifiedBy>
  <cp:revision>2</cp:revision>
  <dcterms:created xsi:type="dcterms:W3CDTF">2006-08-16T00:00:00Z</dcterms:created>
  <dcterms:modified xsi:type="dcterms:W3CDTF">2023-10-25T02:13:45Z</dcterms:modified>
  <dc:identifier>DAFyMb0uzJ0</dc:identifier>
</cp:coreProperties>
</file>