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278" r:id="rId7"/>
    <p:sldId id="272" r:id="rId8"/>
    <p:sldId id="273" r:id="rId9"/>
    <p:sldId id="279" r:id="rId10"/>
    <p:sldId id="276" r:id="rId11"/>
    <p:sldId id="274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55111-02A4-4538-84E0-D9252B2BBAC3}" v="110" dt="2023-10-25T11:37:23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3" autoAdjust="0"/>
    <p:restoredTop sz="90704" autoAdjust="0"/>
  </p:normalViewPr>
  <p:slideViewPr>
    <p:cSldViewPr snapToGrid="0">
      <p:cViewPr varScale="1">
        <p:scale>
          <a:sx n="76" d="100"/>
          <a:sy n="7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Richardson" userId="beab9f0da31cb506" providerId="LiveId" clId="{A2B55111-02A4-4538-84E0-D9252B2BBAC3}"/>
    <pc:docChg chg="undo custSel delSld modSld sldOrd">
      <pc:chgData name="Annie Richardson" userId="beab9f0da31cb506" providerId="LiveId" clId="{A2B55111-02A4-4538-84E0-D9252B2BBAC3}" dt="2023-10-27T11:03:42.960" v="802" actId="1076"/>
      <pc:docMkLst>
        <pc:docMk/>
      </pc:docMkLst>
      <pc:sldChg chg="del">
        <pc:chgData name="Annie Richardson" userId="beab9f0da31cb506" providerId="LiveId" clId="{A2B55111-02A4-4538-84E0-D9252B2BBAC3}" dt="2023-10-25T01:21:38.386" v="165" actId="47"/>
        <pc:sldMkLst>
          <pc:docMk/>
          <pc:sldMk cId="1713219598" sldId="257"/>
        </pc:sldMkLst>
      </pc:sldChg>
      <pc:sldChg chg="ord">
        <pc:chgData name="Annie Richardson" userId="beab9f0da31cb506" providerId="LiveId" clId="{A2B55111-02A4-4538-84E0-D9252B2BBAC3}" dt="2023-10-25T01:21:18.698" v="162"/>
        <pc:sldMkLst>
          <pc:docMk/>
          <pc:sldMk cId="1663780162" sldId="260"/>
        </pc:sldMkLst>
      </pc:sldChg>
      <pc:sldChg chg="del">
        <pc:chgData name="Annie Richardson" userId="beab9f0da31cb506" providerId="LiveId" clId="{A2B55111-02A4-4538-84E0-D9252B2BBAC3}" dt="2023-10-25T01:22:01.208" v="166" actId="47"/>
        <pc:sldMkLst>
          <pc:docMk/>
          <pc:sldMk cId="744379741" sldId="265"/>
        </pc:sldMkLst>
      </pc:sldChg>
      <pc:sldChg chg="addSp delSp modSp mod">
        <pc:chgData name="Annie Richardson" userId="beab9f0da31cb506" providerId="LiveId" clId="{A2B55111-02A4-4538-84E0-D9252B2BBAC3}" dt="2023-10-25T11:37:27.037" v="791" actId="1076"/>
        <pc:sldMkLst>
          <pc:docMk/>
          <pc:sldMk cId="1969787568" sldId="271"/>
        </pc:sldMkLst>
        <pc:picChg chg="add mod">
          <ac:chgData name="Annie Richardson" userId="beab9f0da31cb506" providerId="LiveId" clId="{A2B55111-02A4-4538-84E0-D9252B2BBAC3}" dt="2023-10-25T11:37:27.037" v="791" actId="1076"/>
          <ac:picMkLst>
            <pc:docMk/>
            <pc:sldMk cId="1969787568" sldId="271"/>
            <ac:picMk id="4" creationId="{3C53B519-8862-E515-AF0A-C01F9002279E}"/>
          </ac:picMkLst>
        </pc:picChg>
        <pc:picChg chg="del">
          <ac:chgData name="Annie Richardson" userId="beab9f0da31cb506" providerId="LiveId" clId="{A2B55111-02A4-4538-84E0-D9252B2BBAC3}" dt="2023-10-25T11:37:10.651" v="789" actId="478"/>
          <ac:picMkLst>
            <pc:docMk/>
            <pc:sldMk cId="1969787568" sldId="271"/>
            <ac:picMk id="8" creationId="{EB6D1935-8554-A095-F70B-C9AA451A81BB}"/>
          </ac:picMkLst>
        </pc:picChg>
      </pc:sldChg>
      <pc:sldChg chg="addSp delSp modSp mod modAnim">
        <pc:chgData name="Annie Richardson" userId="beab9f0da31cb506" providerId="LiveId" clId="{A2B55111-02A4-4538-84E0-D9252B2BBAC3}" dt="2023-10-25T11:31:42.967" v="788" actId="478"/>
        <pc:sldMkLst>
          <pc:docMk/>
          <pc:sldMk cId="416315817" sldId="272"/>
        </pc:sldMkLst>
        <pc:spChg chg="del">
          <ac:chgData name="Annie Richardson" userId="beab9f0da31cb506" providerId="LiveId" clId="{A2B55111-02A4-4538-84E0-D9252B2BBAC3}" dt="2023-10-25T01:35:08.628" v="321" actId="21"/>
          <ac:spMkLst>
            <pc:docMk/>
            <pc:sldMk cId="416315817" sldId="272"/>
            <ac:spMk id="6" creationId="{50B65871-FA95-449A-B8BC-90486DE532EF}"/>
          </ac:spMkLst>
        </pc:spChg>
        <pc:spChg chg="mod">
          <ac:chgData name="Annie Richardson" userId="beab9f0da31cb506" providerId="LiveId" clId="{A2B55111-02A4-4538-84E0-D9252B2BBAC3}" dt="2023-10-25T02:22:12.548" v="649" actId="20577"/>
          <ac:spMkLst>
            <pc:docMk/>
            <pc:sldMk cId="416315817" sldId="272"/>
            <ac:spMk id="15" creationId="{312C4178-D9BD-DF8B-373A-CF9A3B97F0B3}"/>
          </ac:spMkLst>
        </pc:spChg>
        <pc:spChg chg="add del mod">
          <ac:chgData name="Annie Richardson" userId="beab9f0da31cb506" providerId="LiveId" clId="{A2B55111-02A4-4538-84E0-D9252B2BBAC3}" dt="2023-10-25T11:31:42.967" v="788" actId="478"/>
          <ac:spMkLst>
            <pc:docMk/>
            <pc:sldMk cId="416315817" sldId="272"/>
            <ac:spMk id="21" creationId="{7C9EE958-698C-8785-BEF1-11B6DF408B6D}"/>
          </ac:spMkLst>
        </pc:spChg>
        <pc:spChg chg="add del mod">
          <ac:chgData name="Annie Richardson" userId="beab9f0da31cb506" providerId="LiveId" clId="{A2B55111-02A4-4538-84E0-D9252B2BBAC3}" dt="2023-10-25T01:35:24.934" v="322" actId="478"/>
          <ac:spMkLst>
            <pc:docMk/>
            <pc:sldMk cId="416315817" sldId="272"/>
            <ac:spMk id="24" creationId="{3A757A3D-4FA3-05A0-50EA-D7DEA2069EBC}"/>
          </ac:spMkLst>
        </pc:spChg>
      </pc:sldChg>
      <pc:sldChg chg="modSp mod">
        <pc:chgData name="Annie Richardson" userId="beab9f0da31cb506" providerId="LiveId" clId="{A2B55111-02A4-4538-84E0-D9252B2BBAC3}" dt="2023-10-27T11:03:14.890" v="793" actId="20577"/>
        <pc:sldMkLst>
          <pc:docMk/>
          <pc:sldMk cId="1184623823" sldId="273"/>
        </pc:sldMkLst>
        <pc:spChg chg="mod">
          <ac:chgData name="Annie Richardson" userId="beab9f0da31cb506" providerId="LiveId" clId="{A2B55111-02A4-4538-84E0-D9252B2BBAC3}" dt="2023-10-27T11:03:14.890" v="793" actId="20577"/>
          <ac:spMkLst>
            <pc:docMk/>
            <pc:sldMk cId="1184623823" sldId="273"/>
            <ac:spMk id="7" creationId="{85942E08-1DBB-B8E1-C36C-7ED38E92197D}"/>
          </ac:spMkLst>
        </pc:spChg>
        <pc:picChg chg="mod">
          <ac:chgData name="Annie Richardson" userId="beab9f0da31cb506" providerId="LiveId" clId="{A2B55111-02A4-4538-84E0-D9252B2BBAC3}" dt="2023-10-25T02:18:34.421" v="631" actId="339"/>
          <ac:picMkLst>
            <pc:docMk/>
            <pc:sldMk cId="1184623823" sldId="273"/>
            <ac:picMk id="5" creationId="{79C8FA11-0712-5177-9F80-ECC6C58FDE2D}"/>
          </ac:picMkLst>
        </pc:picChg>
      </pc:sldChg>
      <pc:sldChg chg="ord">
        <pc:chgData name="Annie Richardson" userId="beab9f0da31cb506" providerId="LiveId" clId="{A2B55111-02A4-4538-84E0-D9252B2BBAC3}" dt="2023-10-27T11:03:38.974" v="801"/>
        <pc:sldMkLst>
          <pc:docMk/>
          <pc:sldMk cId="4221590975" sldId="274"/>
        </pc:sldMkLst>
      </pc:sldChg>
      <pc:sldChg chg="del ord">
        <pc:chgData name="Annie Richardson" userId="beab9f0da31cb506" providerId="LiveId" clId="{A2B55111-02A4-4538-84E0-D9252B2BBAC3}" dt="2023-10-25T01:41:20.483" v="370" actId="2696"/>
        <pc:sldMkLst>
          <pc:docMk/>
          <pc:sldMk cId="1243650567" sldId="275"/>
        </pc:sldMkLst>
      </pc:sldChg>
      <pc:sldChg chg="addSp modSp mod modNotesTx">
        <pc:chgData name="Annie Richardson" userId="beab9f0da31cb506" providerId="LiveId" clId="{A2B55111-02A4-4538-84E0-D9252B2BBAC3}" dt="2023-10-27T11:03:42.960" v="802" actId="1076"/>
        <pc:sldMkLst>
          <pc:docMk/>
          <pc:sldMk cId="1143966229" sldId="276"/>
        </pc:sldMkLst>
        <pc:spChg chg="add mod">
          <ac:chgData name="Annie Richardson" userId="beab9f0da31cb506" providerId="LiveId" clId="{A2B55111-02A4-4538-84E0-D9252B2BBAC3}" dt="2023-10-27T11:03:42.960" v="802" actId="1076"/>
          <ac:spMkLst>
            <pc:docMk/>
            <pc:sldMk cId="1143966229" sldId="276"/>
            <ac:spMk id="3" creationId="{B5FDF134-32B2-9593-FE00-A7F7A1A99FE4}"/>
          </ac:spMkLst>
        </pc:spChg>
        <pc:spChg chg="mod">
          <ac:chgData name="Annie Richardson" userId="beab9f0da31cb506" providerId="LiveId" clId="{A2B55111-02A4-4538-84E0-D9252B2BBAC3}" dt="2023-10-25T02:28:53.117" v="721" actId="6549"/>
          <ac:spMkLst>
            <pc:docMk/>
            <pc:sldMk cId="1143966229" sldId="276"/>
            <ac:spMk id="4" creationId="{A1D16151-9486-4A03-AE3A-F1CC562E0564}"/>
          </ac:spMkLst>
        </pc:spChg>
        <pc:spChg chg="mod">
          <ac:chgData name="Annie Richardson" userId="beab9f0da31cb506" providerId="LiveId" clId="{A2B55111-02A4-4538-84E0-D9252B2BBAC3}" dt="2023-10-25T02:25:35.718" v="720" actId="108"/>
          <ac:spMkLst>
            <pc:docMk/>
            <pc:sldMk cId="1143966229" sldId="276"/>
            <ac:spMk id="6" creationId="{DE1CCF0F-F0BB-42D7-B3C2-C29336739F32}"/>
          </ac:spMkLst>
        </pc:spChg>
        <pc:spChg chg="mod">
          <ac:chgData name="Annie Richardson" userId="beab9f0da31cb506" providerId="LiveId" clId="{A2B55111-02A4-4538-84E0-D9252B2BBAC3}" dt="2023-10-25T02:21:16.347" v="638" actId="108"/>
          <ac:spMkLst>
            <pc:docMk/>
            <pc:sldMk cId="1143966229" sldId="276"/>
            <ac:spMk id="8" creationId="{C9FA0B0D-7B36-4D63-86BD-20E6E1B6A0D8}"/>
          </ac:spMkLst>
        </pc:spChg>
        <pc:spChg chg="mod">
          <ac:chgData name="Annie Richardson" userId="beab9f0da31cb506" providerId="LiveId" clId="{A2B55111-02A4-4538-84E0-D9252B2BBAC3}" dt="2023-10-25T01:58:17.726" v="569" actId="113"/>
          <ac:spMkLst>
            <pc:docMk/>
            <pc:sldMk cId="1143966229" sldId="276"/>
            <ac:spMk id="15" creationId="{0C462B37-4250-C1E0-2110-CDAF69E6A7F0}"/>
          </ac:spMkLst>
        </pc:spChg>
      </pc:sldChg>
      <pc:sldChg chg="modNotesTx">
        <pc:chgData name="Annie Richardson" userId="beab9f0da31cb506" providerId="LiveId" clId="{A2B55111-02A4-4538-84E0-D9252B2BBAC3}" dt="2023-10-25T02:30:23.985" v="725" actId="6549"/>
        <pc:sldMkLst>
          <pc:docMk/>
          <pc:sldMk cId="36011287" sldId="277"/>
        </pc:sldMkLst>
      </pc:sldChg>
      <pc:sldChg chg="addSp delSp modSp mod ord setBg addAnim delAnim">
        <pc:chgData name="Annie Richardson" userId="beab9f0da31cb506" providerId="LiveId" clId="{A2B55111-02A4-4538-84E0-D9252B2BBAC3}" dt="2023-10-25T11:28:52.139" v="785" actId="255"/>
        <pc:sldMkLst>
          <pc:docMk/>
          <pc:sldMk cId="4273254748" sldId="278"/>
        </pc:sldMkLst>
        <pc:spChg chg="mod">
          <ac:chgData name="Annie Richardson" userId="beab9f0da31cb506" providerId="LiveId" clId="{A2B55111-02A4-4538-84E0-D9252B2BBAC3}" dt="2023-10-25T11:28:52.139" v="785" actId="255"/>
          <ac:spMkLst>
            <pc:docMk/>
            <pc:sldMk cId="4273254748" sldId="278"/>
            <ac:spMk id="2" creationId="{AD10FC38-2F19-846D-CC59-DE7299E75489}"/>
          </ac:spMkLst>
        </pc:spChg>
        <pc:spChg chg="mod or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3" creationId="{D0B9FCFC-0B62-BB82-96C9-71F52A2B6C7A}"/>
          </ac:spMkLst>
        </pc:spChg>
        <pc:spChg chg="ad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11" creationId="{25C8D2C1-DA83-420D-9635-D52CE066B5DA}"/>
          </ac:spMkLst>
        </pc:spChg>
        <pc:spChg chg="ad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13" creationId="{434F74C9-6A0B-409E-AD1C-45B58BE91BB8}"/>
          </ac:spMkLst>
        </pc:spChg>
        <pc:spChg chg="add del">
          <ac:chgData name="Annie Richardson" userId="beab9f0da31cb506" providerId="LiveId" clId="{A2B55111-02A4-4538-84E0-D9252B2BBAC3}" dt="2023-10-25T11:27:45.959" v="769" actId="26606"/>
          <ac:spMkLst>
            <pc:docMk/>
            <pc:sldMk cId="4273254748" sldId="278"/>
            <ac:spMk id="14" creationId="{25C8D2C1-DA83-420D-9635-D52CE066B5DA}"/>
          </ac:spMkLst>
        </pc:spChg>
        <pc:spChg chg="add del">
          <ac:chgData name="Annie Richardson" userId="beab9f0da31cb506" providerId="LiveId" clId="{A2B55111-02A4-4538-84E0-D9252B2BBAC3}" dt="2023-10-25T11:27:45.959" v="769" actId="26606"/>
          <ac:spMkLst>
            <pc:docMk/>
            <pc:sldMk cId="4273254748" sldId="278"/>
            <ac:spMk id="16" creationId="{434F74C9-6A0B-409E-AD1C-45B58BE91BB8}"/>
          </ac:spMkLst>
        </pc:spChg>
        <pc:spChg chg="ad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17" creationId="{A9286AD2-18A9-4868-A4E3-7A2097A20810}"/>
          </ac:spMkLst>
        </pc:spChg>
        <pc:spChg chg="add del">
          <ac:chgData name="Annie Richardson" userId="beab9f0da31cb506" providerId="LiveId" clId="{A2B55111-02A4-4538-84E0-D9252B2BBAC3}" dt="2023-10-25T11:27:45.959" v="769" actId="26606"/>
          <ac:spMkLst>
            <pc:docMk/>
            <pc:sldMk cId="4273254748" sldId="278"/>
            <ac:spMk id="20" creationId="{90AA6468-80AC-4DDF-9CFB-C7A9507E203F}"/>
          </ac:spMkLst>
        </pc:spChg>
        <pc:spChg chg="add del">
          <ac:chgData name="Annie Richardson" userId="beab9f0da31cb506" providerId="LiveId" clId="{A2B55111-02A4-4538-84E0-D9252B2BBAC3}" dt="2023-10-25T11:27:45.959" v="769" actId="26606"/>
          <ac:spMkLst>
            <pc:docMk/>
            <pc:sldMk cId="4273254748" sldId="278"/>
            <ac:spMk id="22" creationId="{4AB900CC-5074-4746-A1A4-AF640455BD43}"/>
          </ac:spMkLst>
        </pc:spChg>
        <pc:spChg chg="ad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24" creationId="{1AB8ECB2-FB64-476F-A62F-36D68C8C7C60}"/>
          </ac:spMkLst>
        </pc:spChg>
        <pc:spChg chg="add">
          <ac:chgData name="Annie Richardson" userId="beab9f0da31cb506" providerId="LiveId" clId="{A2B55111-02A4-4538-84E0-D9252B2BBAC3}" dt="2023-10-25T11:27:53.382" v="770" actId="26606"/>
          <ac:spMkLst>
            <pc:docMk/>
            <pc:sldMk cId="4273254748" sldId="278"/>
            <ac:spMk id="26" creationId="{289CEAD5-ED2F-4675-9E4C-80B8A0E8A0A1}"/>
          </ac:spMkLst>
        </pc:spChg>
        <pc:picChg chg="add del mod ord">
          <ac:chgData name="Annie Richardson" userId="beab9f0da31cb506" providerId="LiveId" clId="{A2B55111-02A4-4538-84E0-D9252B2BBAC3}" dt="2023-10-25T11:26:33.945" v="762" actId="478"/>
          <ac:picMkLst>
            <pc:docMk/>
            <pc:sldMk cId="4273254748" sldId="278"/>
            <ac:picMk id="5" creationId="{72FF64BD-C75E-11BC-174B-0848C5D7D20C}"/>
          </ac:picMkLst>
        </pc:picChg>
        <pc:picChg chg="add del mod">
          <ac:chgData name="Annie Richardson" userId="beab9f0da31cb506" providerId="LiveId" clId="{A2B55111-02A4-4538-84E0-D9252B2BBAC3}" dt="2023-10-25T11:26:32.970" v="761" actId="478"/>
          <ac:picMkLst>
            <pc:docMk/>
            <pc:sldMk cId="4273254748" sldId="278"/>
            <ac:picMk id="6" creationId="{79A45ADE-F259-A1CC-F4B5-7D18057C3AFF}"/>
          </ac:picMkLst>
        </pc:picChg>
        <pc:picChg chg="del mod">
          <ac:chgData name="Annie Richardson" userId="beab9f0da31cb506" providerId="LiveId" clId="{A2B55111-02A4-4538-84E0-D9252B2BBAC3}" dt="2023-10-25T11:26:22.531" v="758" actId="478"/>
          <ac:picMkLst>
            <pc:docMk/>
            <pc:sldMk cId="4273254748" sldId="278"/>
            <ac:picMk id="8" creationId="{C3DB6913-AC1D-289D-D3FF-FEC4EB4F4F35}"/>
          </ac:picMkLst>
        </pc:picChg>
        <pc:picChg chg="add mod">
          <ac:chgData name="Annie Richardson" userId="beab9f0da31cb506" providerId="LiveId" clId="{A2B55111-02A4-4538-84E0-D9252B2BBAC3}" dt="2023-10-25T11:27:53.382" v="770" actId="26606"/>
          <ac:picMkLst>
            <pc:docMk/>
            <pc:sldMk cId="4273254748" sldId="278"/>
            <ac:picMk id="9" creationId="{9D18D33B-686C-6B3D-37C3-B75545C480EF}"/>
          </ac:picMkLst>
        </pc:picChg>
        <pc:picChg chg="del">
          <ac:chgData name="Annie Richardson" userId="beab9f0da31cb506" providerId="LiveId" clId="{A2B55111-02A4-4538-84E0-D9252B2BBAC3}" dt="2023-10-25T11:25:40.576" v="753" actId="478"/>
          <ac:picMkLst>
            <pc:docMk/>
            <pc:sldMk cId="4273254748" sldId="278"/>
            <ac:picMk id="12" creationId="{FAF4A542-02CF-A68C-3A5D-703D771D1F0B}"/>
          </ac:picMkLst>
        </pc:picChg>
        <pc:cxnChg chg="add">
          <ac:chgData name="Annie Richardson" userId="beab9f0da31cb506" providerId="LiveId" clId="{A2B55111-02A4-4538-84E0-D9252B2BBAC3}" dt="2023-10-25T11:27:53.382" v="770" actId="26606"/>
          <ac:cxnSpMkLst>
            <pc:docMk/>
            <pc:sldMk cId="4273254748" sldId="278"/>
            <ac:cxnSpMk id="15" creationId="{F5486A9D-1265-4B57-91E6-68E666B978BC}"/>
          </ac:cxnSpMkLst>
        </pc:cxnChg>
        <pc:cxnChg chg="add del">
          <ac:chgData name="Annie Richardson" userId="beab9f0da31cb506" providerId="LiveId" clId="{A2B55111-02A4-4538-84E0-D9252B2BBAC3}" dt="2023-10-25T11:27:45.959" v="769" actId="26606"/>
          <ac:cxnSpMkLst>
            <pc:docMk/>
            <pc:sldMk cId="4273254748" sldId="278"/>
            <ac:cxnSpMk id="18" creationId="{F5486A9D-1265-4B57-91E6-68E666B978BC}"/>
          </ac:cxnSpMkLst>
        </pc:cxnChg>
        <pc:cxnChg chg="add">
          <ac:chgData name="Annie Richardson" userId="beab9f0da31cb506" providerId="LiveId" clId="{A2B55111-02A4-4538-84E0-D9252B2BBAC3}" dt="2023-10-25T11:27:53.382" v="770" actId="26606"/>
          <ac:cxnSpMkLst>
            <pc:docMk/>
            <pc:sldMk cId="4273254748" sldId="278"/>
            <ac:cxnSpMk id="19" creationId="{E7A7CD63-7EC3-44F3-95D0-595C4019FF24}"/>
          </ac:cxnSpMkLst>
        </pc:cxnChg>
      </pc:sldChg>
      <pc:sldChg chg="modSp mod">
        <pc:chgData name="Annie Richardson" userId="beab9f0da31cb506" providerId="LiveId" clId="{A2B55111-02A4-4538-84E0-D9252B2BBAC3}" dt="2023-10-27T11:03:29.502" v="797" actId="20577"/>
        <pc:sldMkLst>
          <pc:docMk/>
          <pc:sldMk cId="2327605919" sldId="279"/>
        </pc:sldMkLst>
        <pc:spChg chg="mod">
          <ac:chgData name="Annie Richardson" userId="beab9f0da31cb506" providerId="LiveId" clId="{A2B55111-02A4-4538-84E0-D9252B2BBAC3}" dt="2023-10-27T11:03:22.195" v="795" actId="6549"/>
          <ac:spMkLst>
            <pc:docMk/>
            <pc:sldMk cId="2327605919" sldId="279"/>
            <ac:spMk id="7" creationId="{85942E08-1DBB-B8E1-C36C-7ED38E92197D}"/>
          </ac:spMkLst>
        </pc:spChg>
        <pc:spChg chg="mod">
          <ac:chgData name="Annie Richardson" userId="beab9f0da31cb506" providerId="LiveId" clId="{A2B55111-02A4-4538-84E0-D9252B2BBAC3}" dt="2023-10-27T11:03:29.502" v="797" actId="20577"/>
          <ac:spMkLst>
            <pc:docMk/>
            <pc:sldMk cId="2327605919" sldId="279"/>
            <ac:spMk id="13" creationId="{C0E63A7D-47D7-A052-3AFF-788718230E94}"/>
          </ac:spMkLst>
        </pc:spChg>
        <pc:picChg chg="mod">
          <ac:chgData name="Annie Richardson" userId="beab9f0da31cb506" providerId="LiveId" clId="{A2B55111-02A4-4538-84E0-D9252B2BBAC3}" dt="2023-10-25T11:30:08.357" v="787" actId="339"/>
          <ac:picMkLst>
            <pc:docMk/>
            <pc:sldMk cId="2327605919" sldId="279"/>
            <ac:picMk id="10" creationId="{846E5A45-7D4F-A54A-E73A-F1AAD71965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3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Engage with employees</a:t>
            </a:r>
          </a:p>
          <a:p>
            <a:endParaRPr lang="en-US" dirty="0"/>
          </a:p>
          <a:p>
            <a:r>
              <a:rPr lang="en-US" dirty="0"/>
              <a:t>Interview Leadership</a:t>
            </a:r>
          </a:p>
          <a:p>
            <a:r>
              <a:rPr lang="en-US" dirty="0"/>
              <a:t>Survey Employees</a:t>
            </a:r>
          </a:p>
          <a:p>
            <a:r>
              <a:rPr lang="en-US" dirty="0"/>
              <a:t>Review policies</a:t>
            </a:r>
          </a:p>
          <a:p>
            <a:r>
              <a:rPr lang="en-US" dirty="0"/>
              <a:t>Announce commitment</a:t>
            </a:r>
          </a:p>
          <a:p>
            <a:endParaRPr lang="en-US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0" dirty="0"/>
              <a:t>Help employees understand their role, </a:t>
            </a:r>
          </a:p>
          <a:p>
            <a:r>
              <a:rPr lang="en-US" b="0" dirty="0"/>
              <a:t>building confidence</a:t>
            </a:r>
          </a:p>
          <a:p>
            <a:r>
              <a:rPr lang="en-US" dirty="0"/>
              <a:t>Reducing stigma</a:t>
            </a:r>
          </a:p>
          <a:p>
            <a:endParaRPr lang="en-US" dirty="0"/>
          </a:p>
          <a:p>
            <a:r>
              <a:rPr lang="en-US" dirty="0"/>
              <a:t>Community Partners – monthly meet-ups/ lunch and learns /team building activities</a:t>
            </a:r>
          </a:p>
          <a:p>
            <a:endParaRPr lang="en-US" b="1" dirty="0"/>
          </a:p>
          <a:p>
            <a:r>
              <a:rPr lang="en-US" b="1" dirty="0"/>
              <a:t>Embed</a:t>
            </a:r>
          </a:p>
          <a:p>
            <a:r>
              <a:rPr lang="en-US" b="0" dirty="0"/>
              <a:t>Implement solid action plan and approach to prevent bullying/harassment </a:t>
            </a:r>
          </a:p>
          <a:p>
            <a:r>
              <a:rPr lang="en-US" b="0" dirty="0"/>
              <a:t>And to foster a supportive</a:t>
            </a:r>
          </a:p>
          <a:p>
            <a:endParaRPr lang="en-US" b="0" dirty="0"/>
          </a:p>
          <a:p>
            <a:r>
              <a:rPr lang="en-US" b="0" dirty="0"/>
              <a:t>EDUCATE – To achieve any levels - training component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8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9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1653-7A60-444B-8E80-1F63762E7A00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76394BAF-1B4D-D7E8-5B95-F15E6A66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6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3FCF-FA7F-417F-873C-AC5443C35A43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847-23F6-430F-AA44-D7BE1EA70A1D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CFBFB62-5C23-42B7-A989-BABC7E7C1E60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6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FD82C12E-4D6B-4939-B904-A2EDE1F70849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5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35980694-8B57-4A40-8BC6-48B8BFC024CE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880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4DA2-F9A8-498C-828D-59159F054569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2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7F19-7D01-40D5-B6A2-CB5D85B240AC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F234-A75F-4D4F-A1D5-B168536ADB7F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3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4BC3-55EC-4E0E-B232-9E835F6BDAA8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97CB-65C3-4C8D-BCE2-415985DA564E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737-B495-4AA0-AD98-D24378B2A97D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2B8177-1C11-4345-8CF5-B01D9BEBB2B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9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8AC-DE12-497F-B68F-73011A3E80B2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E6CE31-B01B-4BBB-9D8C-046952C0188B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8" r:id="rId13"/>
    <p:sldLayoutId id="2147484163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Abadi"/>
              </a:rPr>
              <a:t>BERMUDA MENTAL HEALTH FOUNDATION</a:t>
            </a:r>
            <a:br>
              <a:rPr lang="en-US" sz="3300" b="1" dirty="0">
                <a:latin typeface="Abadi"/>
              </a:rPr>
            </a:br>
            <a:r>
              <a:rPr lang="en-US" sz="3300" b="1" dirty="0">
                <a:latin typeface="Abadi"/>
              </a:rPr>
              <a:t>Annie Richardson - Director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9EEFF-E491-FBED-F9B0-6916C8E3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1613970"/>
            <a:ext cx="4299400" cy="1386556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97B43-4C9E-EADE-3419-4FBA0DEB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42" y="1524586"/>
            <a:ext cx="3009395" cy="1285760"/>
          </a:xfrm>
          <a:prstGeom prst="rect">
            <a:avLst/>
          </a:prstGeom>
        </p:spPr>
      </p:pic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Annie Richardson	</a:t>
            </a:r>
          </a:p>
          <a:p>
            <a:r>
              <a:rPr lang="en-US" dirty="0"/>
              <a:t>arichardson@archgroup.com</a:t>
            </a:r>
          </a:p>
          <a:p>
            <a:r>
              <a:rPr lang="en-US" dirty="0"/>
              <a:t>www.bmhf.com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3B519-8862-E515-AF0A-C01F9002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002" y="1522184"/>
            <a:ext cx="2872005" cy="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Bermuda Mental Health Foundation – </a:t>
            </a:r>
            <a:r>
              <a:rPr lang="en-US" sz="3600" b="1" i="1" dirty="0"/>
              <a:t>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THE FOUNDATION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 in </a:t>
            </a:r>
            <a:r>
              <a:rPr lang="en-US" b="1" dirty="0">
                <a:solidFill>
                  <a:srgbClr val="7030A0"/>
                </a:solidFill>
              </a:rPr>
              <a:t>1994</a:t>
            </a:r>
          </a:p>
          <a:p>
            <a:r>
              <a:rPr lang="en-US" dirty="0"/>
              <a:t>​Non-profit all-volunteer organization </a:t>
            </a:r>
          </a:p>
          <a:p>
            <a:r>
              <a:rPr lang="en-US" dirty="0"/>
              <a:t>Our evolution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From... Residential Care facilities management</a:t>
            </a:r>
          </a:p>
          <a:p>
            <a:pPr lvl="1"/>
            <a:r>
              <a:rPr lang="en-US" dirty="0"/>
              <a:t>To… Mental Health Advocacy and Education </a:t>
            </a:r>
          </a:p>
          <a:p>
            <a:r>
              <a:rPr lang="en-US" dirty="0"/>
              <a:t>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OUR 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 </a:t>
            </a:r>
            <a:r>
              <a:rPr lang="en-US" b="1" dirty="0">
                <a:solidFill>
                  <a:srgbClr val="7030A0"/>
                </a:solidFill>
              </a:rPr>
              <a:t>awareness</a:t>
            </a:r>
            <a:r>
              <a:rPr lang="en-US" dirty="0"/>
              <a:t> and combat </a:t>
            </a:r>
            <a:r>
              <a:rPr lang="en-US" b="1" dirty="0">
                <a:solidFill>
                  <a:srgbClr val="7030A0"/>
                </a:solidFill>
              </a:rPr>
              <a:t>stigma</a:t>
            </a:r>
            <a:r>
              <a:rPr lang="en-US" dirty="0"/>
              <a:t> around mental illness, educating and campaigning to improve mental health services</a:t>
            </a:r>
          </a:p>
          <a:p>
            <a:r>
              <a:rPr lang="en-US" dirty="0"/>
              <a:t>​Provide </a:t>
            </a:r>
            <a:r>
              <a:rPr lang="en-US" b="1" dirty="0">
                <a:solidFill>
                  <a:srgbClr val="7030A0"/>
                </a:solidFill>
              </a:rPr>
              <a:t>resources</a:t>
            </a:r>
            <a:r>
              <a:rPr lang="en-US" dirty="0"/>
              <a:t> that will enhance the care and </a:t>
            </a:r>
            <a:r>
              <a:rPr lang="en-US" b="1" dirty="0">
                <a:solidFill>
                  <a:srgbClr val="7030A0"/>
                </a:solidFill>
              </a:rPr>
              <a:t>support</a:t>
            </a:r>
            <a:r>
              <a:rPr lang="en-US" dirty="0"/>
              <a:t> for individuals and their families​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67E92-6338-BB0B-916A-E572E005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34" y="4836073"/>
            <a:ext cx="2872005" cy="926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75F05-A8CE-3F84-CF98-B7CADD0B01E7}"/>
              </a:ext>
            </a:extLst>
          </p:cNvPr>
          <p:cNvSpPr txBox="1"/>
          <p:nvPr/>
        </p:nvSpPr>
        <p:spPr>
          <a:xfrm>
            <a:off x="512379" y="6392917"/>
            <a:ext cx="1093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 aim to change the conversation around Mental Health with a focus on facts, education and empathy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9AF4CD-B5A6-85BA-C4A7-B64702BF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0FC38-2F19-846D-CC59-DE7299E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“WHY”?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8D33B-686C-6B3D-37C3-B75545C4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09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9FCFC-0B62-BB82-96C9-71F52A2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49DFD55-3C28-40EF-9E31-A92D2E4017FF}" type="slidenum">
              <a:rPr lang="en-US" sz="1050" smtClean="0"/>
              <a:pPr defTabSz="914400">
                <a:spcAft>
                  <a:spcPts val="600"/>
                </a:spcAft>
              </a:pPr>
              <a:t>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27325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Did you know?</a:t>
            </a:r>
            <a:endParaRPr lang="en-US" sz="36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75F05-A8CE-3F84-CF98-B7CADD0B01E7}"/>
              </a:ext>
            </a:extLst>
          </p:cNvPr>
          <p:cNvSpPr txBox="1"/>
          <p:nvPr/>
        </p:nvSpPr>
        <p:spPr>
          <a:xfrm>
            <a:off x="512379" y="6392917"/>
            <a:ext cx="1093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By normalizing Mental Health in the workplace, we affect the community, one employer at a time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DCEF745-1619-2BE7-ADF6-46C9D626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77" y="74724"/>
            <a:ext cx="1913296" cy="817453"/>
          </a:xfrm>
          <a:prstGeom prst="rect">
            <a:avLst/>
          </a:prstGeom>
        </p:spPr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88C7F36-1CA4-7DE1-C094-5BB39C38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C4178-D9BD-DF8B-373A-CF9A3B97F0B3}"/>
              </a:ext>
            </a:extLst>
          </p:cNvPr>
          <p:cNvSpPr txBox="1"/>
          <p:nvPr/>
        </p:nvSpPr>
        <p:spPr>
          <a:xfrm>
            <a:off x="1471895" y="2275714"/>
            <a:ext cx="8907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7030A0"/>
                </a:solidFill>
              </a:rPr>
              <a:t>1 in 4 </a:t>
            </a:r>
            <a:r>
              <a:rPr lang="en-US" sz="2000" dirty="0"/>
              <a:t>people will experience a mental health issue of some kind this year</a:t>
            </a:r>
          </a:p>
          <a:p>
            <a:pPr>
              <a:buClr>
                <a:srgbClr val="FF0000"/>
              </a:buClr>
            </a:pPr>
            <a:r>
              <a:rPr lang="en-US" sz="2000" dirty="0"/>
              <a:t>During the pandemic, stress, depression and anxiety accounted for </a:t>
            </a:r>
            <a:r>
              <a:rPr lang="en-US" sz="2000" b="1" dirty="0">
                <a:solidFill>
                  <a:srgbClr val="7030A0"/>
                </a:solidFill>
              </a:rPr>
              <a:t>50%</a:t>
            </a:r>
            <a:r>
              <a:rPr lang="en-US" sz="2000" dirty="0"/>
              <a:t> of all work-related ill health</a:t>
            </a: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7030A0"/>
                </a:solidFill>
              </a:rPr>
              <a:t>84%</a:t>
            </a:r>
            <a:r>
              <a:rPr lang="en-US" sz="2000" dirty="0"/>
              <a:t> of employees do not feel able to discuss a mental health issue with their manager</a:t>
            </a: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7030A0"/>
                </a:solidFill>
              </a:rPr>
              <a:t>92% </a:t>
            </a:r>
            <a:r>
              <a:rPr lang="en-US" sz="2000" dirty="0"/>
              <a:t>believe that admitting to a mental health condition would damage their career 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latin typeface="-apple-system"/>
              </a:rPr>
              <a:t>D</a:t>
            </a:r>
            <a:r>
              <a:rPr lang="en-US" sz="2000" i="0" dirty="0">
                <a:effectLst/>
                <a:latin typeface="-apple-system"/>
              </a:rPr>
              <a:t>epression and anxiety disorders can result in a loss of up to </a:t>
            </a:r>
            <a:r>
              <a:rPr lang="en-US" sz="2000" b="1" dirty="0">
                <a:solidFill>
                  <a:srgbClr val="7030A0"/>
                </a:solidFill>
              </a:rPr>
              <a:t>$1 trillion </a:t>
            </a:r>
            <a:r>
              <a:rPr lang="en-US" sz="2000" dirty="0">
                <a:latin typeface="-apple-system"/>
              </a:rPr>
              <a:t>in global </a:t>
            </a:r>
            <a:r>
              <a:rPr lang="en-US" sz="2000" dirty="0"/>
              <a:t>productivity</a:t>
            </a:r>
            <a:r>
              <a:rPr lang="en-US" sz="2000" dirty="0">
                <a:latin typeface="-apple-system"/>
              </a:rPr>
              <a:t> each year… and </a:t>
            </a:r>
            <a:r>
              <a:rPr lang="en-US" sz="2000" b="1" dirty="0">
                <a:solidFill>
                  <a:srgbClr val="7030A0"/>
                </a:solidFill>
              </a:rPr>
              <a:t>12 billion </a:t>
            </a:r>
            <a:r>
              <a:rPr lang="en-US" sz="2000" dirty="0">
                <a:latin typeface="-apple-system"/>
              </a:rPr>
              <a:t>working days every year!</a:t>
            </a:r>
          </a:p>
          <a:p>
            <a:endParaRPr lang="en-US" sz="2000" dirty="0"/>
          </a:p>
          <a:p>
            <a:pPr>
              <a:buClr>
                <a:srgbClr val="00B050"/>
              </a:buClr>
            </a:pPr>
            <a:r>
              <a:rPr lang="en-US" sz="2000" b="1" i="1" dirty="0"/>
              <a:t>Good workplace mental health practices can raise </a:t>
            </a:r>
            <a:r>
              <a:rPr lang="en-US" sz="2000" b="1" i="1" dirty="0">
                <a:solidFill>
                  <a:srgbClr val="00B0F0"/>
                </a:solidFill>
              </a:rPr>
              <a:t>morale</a:t>
            </a:r>
            <a:r>
              <a:rPr lang="en-US" sz="2000" b="1" i="1" dirty="0"/>
              <a:t>, </a:t>
            </a:r>
            <a:r>
              <a:rPr lang="en-US" sz="2000" b="1" i="1" dirty="0">
                <a:solidFill>
                  <a:srgbClr val="00B0F0"/>
                </a:solidFill>
              </a:rPr>
              <a:t>retention</a:t>
            </a:r>
            <a:r>
              <a:rPr lang="en-US" sz="2000" b="1" i="1" dirty="0"/>
              <a:t>, </a:t>
            </a:r>
            <a:r>
              <a:rPr lang="en-US" sz="2000" b="1" i="1" dirty="0">
                <a:solidFill>
                  <a:srgbClr val="00B0F0"/>
                </a:solidFill>
              </a:rPr>
              <a:t>innovation </a:t>
            </a:r>
            <a:r>
              <a:rPr lang="en-US" sz="2000" b="1" i="1" dirty="0"/>
              <a:t>and </a:t>
            </a:r>
            <a:r>
              <a:rPr lang="en-US" sz="2000" b="1" i="1" dirty="0">
                <a:solidFill>
                  <a:srgbClr val="00B0F0"/>
                </a:solidFill>
              </a:rPr>
              <a:t>profits</a:t>
            </a:r>
          </a:p>
        </p:txBody>
      </p:sp>
    </p:spTree>
    <p:extLst>
      <p:ext uri="{BB962C8B-B14F-4D97-AF65-F5344CB8AC3E}">
        <p14:creationId xmlns:p14="http://schemas.microsoft.com/office/powerpoint/2010/main" val="41631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42E08-1DBB-B8E1-C36C-7ED38E92197D}"/>
              </a:ext>
            </a:extLst>
          </p:cNvPr>
          <p:cNvSpPr txBox="1"/>
          <p:nvPr/>
        </p:nvSpPr>
        <p:spPr>
          <a:xfrm>
            <a:off x="2751082" y="6436273"/>
            <a:ext cx="805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Mindful Employer Certificate - 13 standards | 3 levels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8FA11-0712-5177-9F80-ECC6C58FD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17" y="877044"/>
            <a:ext cx="4762626" cy="5334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00461-2356-FC5F-0A0B-7D010CC40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" y="2735743"/>
            <a:ext cx="3009395" cy="12857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A5EE6-6714-E50E-DA75-6F3D4704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42E08-1DBB-B8E1-C36C-7ED38E92197D}"/>
              </a:ext>
            </a:extLst>
          </p:cNvPr>
          <p:cNvSpPr txBox="1"/>
          <p:nvPr/>
        </p:nvSpPr>
        <p:spPr>
          <a:xfrm>
            <a:off x="2751082" y="6436273"/>
            <a:ext cx="8056180" cy="46166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NEW!! </a:t>
            </a:r>
            <a:r>
              <a:rPr lang="en-US" sz="2000" dirty="0">
                <a:solidFill>
                  <a:schemeClr val="bg1"/>
                </a:solidFill>
              </a:rPr>
              <a:t>Mindful Leader Program – The 14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standard | Platinum Level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00461-2356-FC5F-0A0B-7D010CC4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" y="2735743"/>
            <a:ext cx="3009395" cy="12857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A5EE6-6714-E50E-DA75-6F3D4704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E5A45-7D4F-A54A-E73A-F1AAD719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408005"/>
            <a:ext cx="3009395" cy="270759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2DC43-43B1-9568-0F9F-5ACE8FCDD510}"/>
              </a:ext>
            </a:extLst>
          </p:cNvPr>
          <p:cNvSpPr txBox="1"/>
          <p:nvPr/>
        </p:nvSpPr>
        <p:spPr>
          <a:xfrm>
            <a:off x="4474723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63A7D-47D7-A052-3AFF-788718230E94}"/>
              </a:ext>
            </a:extLst>
          </p:cNvPr>
          <p:cNvSpPr txBox="1"/>
          <p:nvPr/>
        </p:nvSpPr>
        <p:spPr>
          <a:xfrm>
            <a:off x="3539435" y="3454067"/>
            <a:ext cx="8738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In partnership with </a:t>
            </a:r>
            <a:r>
              <a:rPr lang="en-US" sz="2000" b="1" spc="150" dirty="0">
                <a:solidFill>
                  <a:srgbClr val="7030A0"/>
                </a:solidFill>
                <a:ea typeface="+mj-ea"/>
                <a:cs typeface="+mj-cs"/>
              </a:rPr>
              <a:t>CG Insurance </a:t>
            </a:r>
            <a:r>
              <a:rPr lang="en-US" sz="2000" dirty="0">
                <a:latin typeface="+mn-lt"/>
              </a:rPr>
              <a:t>and the </a:t>
            </a:r>
            <a:r>
              <a:rPr lang="en-US" sz="2000" b="1" spc="150" dirty="0">
                <a:solidFill>
                  <a:srgbClr val="7030A0"/>
                </a:solidFill>
                <a:ea typeface="+mj-ea"/>
                <a:cs typeface="+mj-cs"/>
              </a:rPr>
              <a:t>Mindful Society Global Institute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rgbClr val="C00000"/>
                </a:solidFill>
              </a:rPr>
              <a:t>14th standard: </a:t>
            </a:r>
            <a:r>
              <a:rPr lang="en-US" sz="2000" i="1" dirty="0"/>
              <a:t>10% managers must complete the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>
                <a:solidFill>
                  <a:srgbClr val="00B0F0"/>
                </a:solidFill>
              </a:rPr>
              <a:t>Mindful Leader Program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000" b="1" i="1" dirty="0">
                <a:solidFill>
                  <a:srgbClr val="00B0F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six-week leadership program covering topics like </a:t>
            </a:r>
            <a:r>
              <a:rPr lang="en-US" sz="2000" b="1" dirty="0">
                <a:solidFill>
                  <a:srgbClr val="00B0F0"/>
                </a:solidFill>
              </a:rPr>
              <a:t>mindfulness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F0"/>
                </a:solidFill>
              </a:rPr>
              <a:t>stress management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F0"/>
                </a:solidFill>
              </a:rPr>
              <a:t>focus at work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F0"/>
                </a:solidFill>
              </a:rPr>
              <a:t>communication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B0F0"/>
                </a:solidFill>
              </a:rPr>
              <a:t>optimal work-life </a:t>
            </a:r>
            <a:r>
              <a:rPr lang="en-US" sz="2000" dirty="0"/>
              <a:t>habits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with </a:t>
            </a:r>
            <a:r>
              <a:rPr lang="en-US" sz="2000" b="1" dirty="0">
                <a:solidFill>
                  <a:srgbClr val="00B0F0"/>
                </a:solidFill>
              </a:rPr>
              <a:t>Michael Apollo </a:t>
            </a:r>
            <a:r>
              <a:rPr lang="en-US" sz="2000" dirty="0" err="1"/>
              <a:t>MHSc</a:t>
            </a:r>
            <a:r>
              <a:rPr lang="en-US" sz="2000" dirty="0"/>
              <a:t>, RP; leader in workplace mindfulness and executive development, and founder/CEO - Mindful Society Global Institute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892177"/>
            <a:ext cx="10048940" cy="759261"/>
          </a:xfrm>
        </p:spPr>
        <p:txBody>
          <a:bodyPr>
            <a:noAutofit/>
          </a:bodyPr>
          <a:lstStyle/>
          <a:p>
            <a:r>
              <a:rPr lang="en-US" sz="3600" b="1" dirty="0"/>
              <a:t>Mindful Employer Certification -  why not?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6151-9486-4A03-AE3A-F1CC562E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762908"/>
            <a:ext cx="3047865" cy="3069566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8000" dirty="0"/>
              <a:t>The pandemic has triggered a </a:t>
            </a:r>
            <a:r>
              <a:rPr lang="en-US" sz="8000" b="1" dirty="0">
                <a:solidFill>
                  <a:srgbClr val="7030A0"/>
                </a:solidFill>
              </a:rPr>
              <a:t>25%</a:t>
            </a:r>
            <a:r>
              <a:rPr lang="en-US" sz="8000" dirty="0"/>
              <a:t> </a:t>
            </a:r>
            <a:r>
              <a:rPr lang="en-US" sz="8000" b="1" dirty="0">
                <a:solidFill>
                  <a:srgbClr val="7030A0"/>
                </a:solidFill>
              </a:rPr>
              <a:t>increase</a:t>
            </a:r>
            <a:r>
              <a:rPr lang="en-US" sz="8000" dirty="0"/>
              <a:t> in </a:t>
            </a:r>
            <a:r>
              <a:rPr lang="en-US" sz="8000" b="1" dirty="0">
                <a:solidFill>
                  <a:srgbClr val="7030A0"/>
                </a:solidFill>
              </a:rPr>
              <a:t>anxiety</a:t>
            </a:r>
            <a:r>
              <a:rPr lang="en-US" sz="8000" dirty="0"/>
              <a:t> and </a:t>
            </a:r>
            <a:r>
              <a:rPr lang="en-US" sz="8000" b="1" dirty="0">
                <a:solidFill>
                  <a:srgbClr val="7030A0"/>
                </a:solidFill>
              </a:rPr>
              <a:t>depression</a:t>
            </a:r>
            <a:r>
              <a:rPr lang="en-US" sz="8000" dirty="0"/>
              <a:t> worldwide</a:t>
            </a:r>
          </a:p>
          <a:p>
            <a:endParaRPr lang="en-US" sz="29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CF0F-F0BB-42D7-B3C2-C2933673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9269" y="2699845"/>
            <a:ext cx="3365551" cy="3179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Build a </a:t>
            </a:r>
            <a:r>
              <a:rPr lang="en-US" sz="2000" b="1" dirty="0">
                <a:solidFill>
                  <a:srgbClr val="7030A0"/>
                </a:solidFill>
              </a:rPr>
              <a:t>culture</a:t>
            </a:r>
            <a:r>
              <a:rPr lang="en-US" sz="2000" dirty="0"/>
              <a:t> of </a:t>
            </a:r>
            <a:r>
              <a:rPr lang="en-US" sz="2000" b="1" dirty="0">
                <a:solidFill>
                  <a:srgbClr val="7030A0"/>
                </a:solidFill>
              </a:rPr>
              <a:t>prevention</a:t>
            </a:r>
            <a:r>
              <a:rPr lang="en-US" sz="2000" dirty="0"/>
              <a:t> around mental health at work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Build </a:t>
            </a:r>
            <a:r>
              <a:rPr lang="en-US" sz="2000" b="1" dirty="0">
                <a:solidFill>
                  <a:srgbClr val="7030A0"/>
                </a:solidFill>
              </a:rPr>
              <a:t>knowledge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7030A0"/>
                </a:solidFill>
              </a:rPr>
              <a:t>skills </a:t>
            </a:r>
            <a:r>
              <a:rPr lang="en-US" sz="2000" dirty="0"/>
              <a:t>for open </a:t>
            </a:r>
            <a:r>
              <a:rPr lang="en-US" sz="2000" b="1" dirty="0">
                <a:solidFill>
                  <a:srgbClr val="7030A0"/>
                </a:solidFill>
              </a:rPr>
              <a:t>conversations </a:t>
            </a:r>
            <a:r>
              <a:rPr lang="en-US" sz="2000" dirty="0"/>
              <a:t> around mental health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Reshape the work environment to </a:t>
            </a:r>
            <a:r>
              <a:rPr lang="en-US" sz="2000" b="1" dirty="0">
                <a:solidFill>
                  <a:srgbClr val="7030A0"/>
                </a:solidFill>
              </a:rPr>
              <a:t>stop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stigma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7030A0"/>
                </a:solidFill>
              </a:rPr>
              <a:t>social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exclusion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2696066"/>
            <a:ext cx="3079800" cy="313640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</a:rPr>
              <a:t>Mitigate</a:t>
            </a:r>
            <a:r>
              <a:rPr lang="en-US" sz="2000" dirty="0"/>
              <a:t> the impact poor workplace mental health can have on the </a:t>
            </a:r>
            <a:r>
              <a:rPr lang="en-US" sz="2000" b="1" dirty="0">
                <a:solidFill>
                  <a:srgbClr val="7030A0"/>
                </a:solidFill>
              </a:rPr>
              <a:t>business</a:t>
            </a:r>
            <a:r>
              <a:rPr lang="en-US" sz="2000" dirty="0"/>
              <a:t> and the </a:t>
            </a:r>
            <a:r>
              <a:rPr lang="en-US" sz="2000" b="1" dirty="0">
                <a:solidFill>
                  <a:srgbClr val="7030A0"/>
                </a:solidFill>
              </a:rPr>
              <a:t>culture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</a:rPr>
              <a:t>Attract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7030A0"/>
                </a:solidFill>
              </a:rPr>
              <a:t>retain</a:t>
            </a:r>
            <a:r>
              <a:rPr lang="en-US" sz="2000" dirty="0"/>
              <a:t> employees who </a:t>
            </a:r>
            <a:r>
              <a:rPr lang="en-US" sz="2000" b="1" dirty="0">
                <a:solidFill>
                  <a:srgbClr val="7030A0"/>
                </a:solidFill>
              </a:rPr>
              <a:t>value</a:t>
            </a:r>
            <a:r>
              <a:rPr lang="en-US" sz="2000" dirty="0"/>
              <a:t> a supportive workplace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040D6C-E3A3-EEB5-0831-CF8AAA7E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577" y="74724"/>
            <a:ext cx="1913296" cy="817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E971B2-CCD8-BFCF-8280-146DCDA6EF41}"/>
              </a:ext>
            </a:extLst>
          </p:cNvPr>
          <p:cNvSpPr txBox="1"/>
          <p:nvPr/>
        </p:nvSpPr>
        <p:spPr>
          <a:xfrm>
            <a:off x="339365" y="6383166"/>
            <a:ext cx="1140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Normalizing Mental Health = a healthier and more empathetic workforce AND a Better Bermuda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9DF3E-7E02-47B9-A0C2-732758ADB759}"/>
              </a:ext>
            </a:extLst>
          </p:cNvPr>
          <p:cNvSpPr txBox="1"/>
          <p:nvPr/>
        </p:nvSpPr>
        <p:spPr>
          <a:xfrm>
            <a:off x="3047215" y="329382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62B37-4250-C1E0-2110-CDAF69E6A7F0}"/>
              </a:ext>
            </a:extLst>
          </p:cNvPr>
          <p:cNvSpPr txBox="1"/>
          <p:nvPr/>
        </p:nvSpPr>
        <p:spPr>
          <a:xfrm>
            <a:off x="4798243" y="2199022"/>
            <a:ext cx="6347978" cy="400110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As an employer you can</a:t>
            </a:r>
            <a:r>
              <a:rPr lang="en-US" sz="2000" dirty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2783FA9-4EF8-FDF5-AAB4-93D9F7FD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5FDF134-32B2-9593-FE00-A7F7A1A99FE4}"/>
              </a:ext>
            </a:extLst>
          </p:cNvPr>
          <p:cNvSpPr/>
          <p:nvPr/>
        </p:nvSpPr>
        <p:spPr>
          <a:xfrm>
            <a:off x="2077036" y="4370335"/>
            <a:ext cx="1379999" cy="146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96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892177"/>
            <a:ext cx="10048940" cy="759261"/>
          </a:xfrm>
        </p:spPr>
        <p:txBody>
          <a:bodyPr>
            <a:noAutofit/>
          </a:bodyPr>
          <a:lstStyle/>
          <a:p>
            <a:r>
              <a:rPr lang="en-US" sz="3600" b="1" dirty="0"/>
              <a:t>Mindful Employer Certification -  the process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1789386"/>
            <a:ext cx="2882475" cy="796159"/>
          </a:xfrm>
        </p:spPr>
        <p:txBody>
          <a:bodyPr/>
          <a:lstStyle/>
          <a:p>
            <a:r>
              <a:rPr lang="en-US" b="1" cap="all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ENGAGE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6151-9486-4A03-AE3A-F1CC562E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2762908"/>
            <a:ext cx="3047865" cy="3069566"/>
          </a:xfrm>
        </p:spPr>
        <p:txBody>
          <a:bodyPr>
            <a:normAutofit/>
          </a:bodyPr>
          <a:lstStyle/>
          <a:p>
            <a:r>
              <a:rPr lang="en-US" sz="2000" dirty="0"/>
              <a:t>Take Stock </a:t>
            </a:r>
          </a:p>
          <a:p>
            <a:r>
              <a:rPr lang="en-US" sz="2000" dirty="0"/>
              <a:t>Raise </a:t>
            </a:r>
            <a:r>
              <a:rPr lang="en-US" sz="2000" b="1" dirty="0">
                <a:solidFill>
                  <a:srgbClr val="7030A0"/>
                </a:solidFill>
              </a:rPr>
              <a:t>awareness</a:t>
            </a:r>
          </a:p>
          <a:p>
            <a:r>
              <a:rPr lang="en-US" sz="2000" dirty="0"/>
              <a:t>Communicate</a:t>
            </a:r>
            <a:r>
              <a:rPr lang="en-US" sz="2000" b="1" dirty="0">
                <a:solidFill>
                  <a:srgbClr val="7030A0"/>
                </a:solidFill>
              </a:rPr>
              <a:t> commitment </a:t>
            </a:r>
          </a:p>
          <a:p>
            <a:r>
              <a:rPr lang="en-US" sz="2000" dirty="0"/>
              <a:t>Culture check/Interviews</a:t>
            </a:r>
          </a:p>
          <a:p>
            <a:r>
              <a:rPr lang="en-US" sz="2000" dirty="0"/>
              <a:t>​Community Partners &amp; </a:t>
            </a:r>
            <a:r>
              <a:rPr lang="en-US" sz="2000" b="1" dirty="0">
                <a:solidFill>
                  <a:srgbClr val="7030A0"/>
                </a:solidFill>
              </a:rPr>
              <a:t>resources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1789386"/>
            <a:ext cx="2896671" cy="796159"/>
          </a:xfrm>
        </p:spPr>
        <p:txBody>
          <a:bodyPr/>
          <a:lstStyle/>
          <a:p>
            <a:r>
              <a:rPr lang="en-US" b="1" cap="all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EDUCATE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CF0F-F0BB-42D7-B3C2-C2933673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2762908"/>
            <a:ext cx="2994706" cy="306956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Stigma</a:t>
            </a:r>
            <a:r>
              <a:rPr lang="en-US" sz="2000" dirty="0"/>
              <a:t> in the workplace training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All-staff lunch and learns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Manager </a:t>
            </a:r>
            <a:r>
              <a:rPr lang="en-US" sz="2000" b="1" dirty="0">
                <a:solidFill>
                  <a:srgbClr val="7030A0"/>
                </a:solidFill>
              </a:rPr>
              <a:t>training</a:t>
            </a:r>
            <a:r>
              <a:rPr lang="en-US" sz="2000" dirty="0"/>
              <a:t> (80%)</a:t>
            </a:r>
          </a:p>
          <a:p>
            <a:r>
              <a:rPr lang="en-US" sz="2000" dirty="0"/>
              <a:t>Mental Health </a:t>
            </a:r>
            <a:r>
              <a:rPr lang="en-US" sz="2000" b="1" dirty="0">
                <a:solidFill>
                  <a:srgbClr val="7030A0"/>
                </a:solidFill>
              </a:rPr>
              <a:t>First Aid </a:t>
            </a:r>
            <a:r>
              <a:rPr lang="en-US" sz="2000" dirty="0"/>
              <a:t>training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(5%​)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Mindful Leader </a:t>
            </a:r>
            <a:r>
              <a:rPr lang="en-US" sz="2000" dirty="0">
                <a:solidFill>
                  <a:schemeClr val="tx1"/>
                </a:solidFill>
              </a:rPr>
              <a:t>Program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(10%)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1789386"/>
            <a:ext cx="2882475" cy="759261"/>
          </a:xfrm>
        </p:spPr>
        <p:txBody>
          <a:bodyPr/>
          <a:lstStyle/>
          <a:p>
            <a:r>
              <a:rPr lang="en-US" b="1" cap="all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EMBED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0" y="2806262"/>
            <a:ext cx="3412217" cy="302621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Implement </a:t>
            </a:r>
            <a:r>
              <a:rPr lang="en-US" sz="2600" b="1" dirty="0">
                <a:solidFill>
                  <a:srgbClr val="7030A0"/>
                </a:solidFill>
              </a:rPr>
              <a:t>actions/approach</a:t>
            </a:r>
            <a:r>
              <a:rPr lang="en-US" sz="2600" dirty="0"/>
              <a:t> to: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Minimize </a:t>
            </a:r>
            <a:r>
              <a:rPr lang="en-US" sz="2600" b="1" dirty="0">
                <a:solidFill>
                  <a:srgbClr val="7030A0"/>
                </a:solidFill>
              </a:rPr>
              <a:t>stress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</a:rPr>
              <a:t>Support</a:t>
            </a:r>
            <a:r>
              <a:rPr lang="en-US" sz="2600" dirty="0"/>
              <a:t> employees’ wellness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</a:rPr>
              <a:t>Zero tolerance </a:t>
            </a:r>
            <a:r>
              <a:rPr lang="en-US" sz="2600" dirty="0"/>
              <a:t>approach</a:t>
            </a:r>
          </a:p>
          <a:p>
            <a:r>
              <a:rPr lang="en-US" sz="2600" dirty="0"/>
              <a:t>Nominate Mental Health </a:t>
            </a:r>
            <a:r>
              <a:rPr lang="en-US" sz="2600" b="1" dirty="0">
                <a:solidFill>
                  <a:srgbClr val="7030A0"/>
                </a:solidFill>
              </a:rPr>
              <a:t>Champion</a:t>
            </a:r>
            <a:r>
              <a:rPr lang="en-US" sz="2600" dirty="0"/>
              <a:t>​</a:t>
            </a:r>
          </a:p>
          <a:p>
            <a:r>
              <a:rPr lang="en-US" sz="2600" b="1" dirty="0">
                <a:solidFill>
                  <a:srgbClr val="7030A0"/>
                </a:solidFill>
              </a:rPr>
              <a:t>Recertify</a:t>
            </a:r>
            <a:r>
              <a:rPr lang="en-US" sz="2600" dirty="0"/>
              <a:t> every two years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104DA-1BC0-DF34-0842-5C3AB7A16389}"/>
              </a:ext>
            </a:extLst>
          </p:cNvPr>
          <p:cNvSpPr/>
          <p:nvPr/>
        </p:nvSpPr>
        <p:spPr>
          <a:xfrm>
            <a:off x="4513277" y="2187465"/>
            <a:ext cx="2994706" cy="39808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040D6C-E3A3-EEB5-0831-CF8AAA7E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577" y="74724"/>
            <a:ext cx="1913296" cy="817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E971B2-CCD8-BFCF-8280-146DCDA6EF41}"/>
              </a:ext>
            </a:extLst>
          </p:cNvPr>
          <p:cNvSpPr txBox="1"/>
          <p:nvPr/>
        </p:nvSpPr>
        <p:spPr>
          <a:xfrm>
            <a:off x="1243104" y="6381448"/>
            <a:ext cx="946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One employer at a time….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2A165-4A89-7328-D456-06B89683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A3A81-16DA-F6C0-63B4-6964CC44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" y="2735743"/>
            <a:ext cx="3009395" cy="1285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A71E-8C26-70BA-FF16-D9C139AC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56C5E-0778-9660-8121-0D53749C65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07" y="2052828"/>
            <a:ext cx="3678585" cy="29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microsoft.com/office/2006/documentManagement/types"/>
    <ds:schemaRef ds:uri="16c05727-aa75-4e4a-9b5f-8a80a1165891"/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3778</TotalTime>
  <Words>589</Words>
  <Application>Microsoft Office PowerPoint</Application>
  <PresentationFormat>Widescreen</PresentationFormat>
  <Paragraphs>105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</vt:lpstr>
      <vt:lpstr>-apple-system</vt:lpstr>
      <vt:lpstr>Arial</vt:lpstr>
      <vt:lpstr>Calibri</vt:lpstr>
      <vt:lpstr>Calibri Light</vt:lpstr>
      <vt:lpstr>Wingdings</vt:lpstr>
      <vt:lpstr>Retrospect</vt:lpstr>
      <vt:lpstr>BERMUDA MENTAL HEALTH FOUNDATION Annie Richardson - Director</vt:lpstr>
      <vt:lpstr>Bermuda Mental Health Foundation – who are we?</vt:lpstr>
      <vt:lpstr>THE “WHY”?</vt:lpstr>
      <vt:lpstr>Did you know?</vt:lpstr>
      <vt:lpstr>PowerPoint Presentation</vt:lpstr>
      <vt:lpstr>PowerPoint Presentation</vt:lpstr>
      <vt:lpstr>Mindful Employer Certification -  why not?</vt:lpstr>
      <vt:lpstr>Mindful Employer Certification -  the process</vt:lpstr>
      <vt:lpstr>PowerPoint Presentation</vt:lpstr>
      <vt:lpstr>THANK YOU</vt:lpstr>
    </vt:vector>
  </TitlesOfParts>
  <Company>Arch Reinsurance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BERMUDA MENTAL HEALTH FOUNDATION Annie Richardson - Director</dc:title>
  <dc:creator>Richardson, Annie</dc:creator>
  <cp:lastModifiedBy>Richardson, Annie</cp:lastModifiedBy>
  <cp:revision>6</cp:revision>
  <dcterms:created xsi:type="dcterms:W3CDTF">2022-11-25T00:37:07Z</dcterms:created>
  <dcterms:modified xsi:type="dcterms:W3CDTF">2023-10-27T11:03:43Z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